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36"/>
  </p:notesMasterIdLst>
  <p:handoutMasterIdLst>
    <p:handoutMasterId r:id="rId37"/>
  </p:handoutMasterIdLst>
  <p:sldIdLst>
    <p:sldId id="256" r:id="rId2"/>
    <p:sldId id="279" r:id="rId3"/>
    <p:sldId id="257" r:id="rId4"/>
    <p:sldId id="258" r:id="rId5"/>
    <p:sldId id="284" r:id="rId6"/>
    <p:sldId id="259" r:id="rId7"/>
    <p:sldId id="285" r:id="rId8"/>
    <p:sldId id="286" r:id="rId9"/>
    <p:sldId id="289" r:id="rId10"/>
    <p:sldId id="287" r:id="rId11"/>
    <p:sldId id="290" r:id="rId12"/>
    <p:sldId id="262" r:id="rId13"/>
    <p:sldId id="263" r:id="rId14"/>
    <p:sldId id="265" r:id="rId15"/>
    <p:sldId id="266" r:id="rId16"/>
    <p:sldId id="301" r:id="rId17"/>
    <p:sldId id="292" r:id="rId18"/>
    <p:sldId id="293" r:id="rId19"/>
    <p:sldId id="269" r:id="rId20"/>
    <p:sldId id="270" r:id="rId21"/>
    <p:sldId id="271" r:id="rId22"/>
    <p:sldId id="272" r:id="rId23"/>
    <p:sldId id="300" r:id="rId24"/>
    <p:sldId id="273" r:id="rId25"/>
    <p:sldId id="295" r:id="rId26"/>
    <p:sldId id="296" r:id="rId27"/>
    <p:sldId id="298" r:id="rId28"/>
    <p:sldId id="294" r:id="rId29"/>
    <p:sldId id="302" r:id="rId30"/>
    <p:sldId id="276" r:id="rId31"/>
    <p:sldId id="278" r:id="rId32"/>
    <p:sldId id="282" r:id="rId33"/>
    <p:sldId id="283" r:id="rId34"/>
    <p:sldId id="299" r:id="rId35"/>
  </p:sldIdLst>
  <p:sldSz cx="9144000" cy="6858000" type="screen4x3"/>
  <p:notesSz cx="7019925" cy="930592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1" userDrawn="1">
          <p15:clr>
            <a:srgbClr val="A4A3A4"/>
          </p15:clr>
        </p15:guide>
        <p15:guide id="2" pos="221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2" autoAdjust="0"/>
    <p:restoredTop sz="94643" autoAdjust="0"/>
  </p:normalViewPr>
  <p:slideViewPr>
    <p:cSldViewPr>
      <p:cViewPr varScale="1">
        <p:scale>
          <a:sx n="112" d="100"/>
          <a:sy n="112" d="100"/>
        </p:scale>
        <p:origin x="99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08"/>
    </p:cViewPr>
  </p:sorterViewPr>
  <p:notesViewPr>
    <p:cSldViewPr>
      <p:cViewPr varScale="1">
        <p:scale>
          <a:sx n="87" d="100"/>
          <a:sy n="87" d="100"/>
        </p:scale>
        <p:origin x="3798" y="90"/>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60" name="Rectangle 4"/>
          <p:cNvSpPr>
            <a:spLocks noGrp="1" noChangeArrowheads="1"/>
          </p:cNvSpPr>
          <p:nvPr>
            <p:ph type="ftr" sz="quarter" idx="2"/>
          </p:nvPr>
        </p:nvSpPr>
        <p:spPr bwMode="auto">
          <a:xfrm>
            <a:off x="2" y="8839014"/>
            <a:ext cx="3041967" cy="465296"/>
          </a:xfrm>
          <a:prstGeom prst="rect">
            <a:avLst/>
          </a:prstGeom>
          <a:noFill/>
          <a:ln w="9525">
            <a:noFill/>
            <a:miter lim="800000"/>
            <a:headEnd/>
            <a:tailEnd/>
          </a:ln>
          <a:effectLst/>
        </p:spPr>
        <p:txBody>
          <a:bodyPr vert="horz" wrap="square" lIns="93285" tIns="46643" rIns="93285" bIns="46643" numCol="1" anchor="b" anchorCtr="0" compatLnSpc="1">
            <a:prstTxWarp prst="textNoShape">
              <a:avLst/>
            </a:prstTxWarp>
          </a:bodyPr>
          <a:lstStyle>
            <a:lvl1pPr eaLnBrk="1" hangingPunct="1">
              <a:defRPr sz="1200"/>
            </a:lvl1pPr>
          </a:lstStyle>
          <a:p>
            <a:pPr>
              <a:defRPr/>
            </a:pPr>
            <a:endParaRPr lang="en-US"/>
          </a:p>
        </p:txBody>
      </p:sp>
    </p:spTree>
    <p:extLst>
      <p:ext uri="{BB962C8B-B14F-4D97-AF65-F5344CB8AC3E}">
        <p14:creationId xmlns:p14="http://schemas.microsoft.com/office/powerpoint/2010/main" val="3633009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2" y="0"/>
            <a:ext cx="3041967" cy="465296"/>
          </a:xfrm>
          <a:prstGeom prst="rect">
            <a:avLst/>
          </a:prstGeom>
          <a:noFill/>
          <a:ln w="9525">
            <a:noFill/>
            <a:miter lim="800000"/>
            <a:headEnd/>
            <a:tailEnd/>
          </a:ln>
          <a:effectLst/>
        </p:spPr>
        <p:txBody>
          <a:bodyPr vert="horz" wrap="square" lIns="93285" tIns="46643" rIns="93285" bIns="46643" numCol="1" anchor="t" anchorCtr="0" compatLnSpc="1">
            <a:prstTxWarp prst="textNoShape">
              <a:avLst/>
            </a:prstTxWarp>
          </a:bodyPr>
          <a:lstStyle>
            <a:lvl1pPr eaLnBrk="1" hangingPunct="1">
              <a:defRPr sz="1200"/>
            </a:lvl1pPr>
          </a:lstStyle>
          <a:p>
            <a:pPr>
              <a:defRPr/>
            </a:pPr>
            <a:endParaRPr lang="en-US"/>
          </a:p>
        </p:txBody>
      </p:sp>
      <p:sp>
        <p:nvSpPr>
          <p:cNvPr id="35843" name="Rectangle 3"/>
          <p:cNvSpPr>
            <a:spLocks noGrp="1" noChangeArrowheads="1"/>
          </p:cNvSpPr>
          <p:nvPr>
            <p:ph type="dt" idx="1"/>
          </p:nvPr>
        </p:nvSpPr>
        <p:spPr bwMode="auto">
          <a:xfrm>
            <a:off x="3976335" y="0"/>
            <a:ext cx="3041967" cy="465296"/>
          </a:xfrm>
          <a:prstGeom prst="rect">
            <a:avLst/>
          </a:prstGeom>
          <a:noFill/>
          <a:ln w="9525">
            <a:noFill/>
            <a:miter lim="800000"/>
            <a:headEnd/>
            <a:tailEnd/>
          </a:ln>
          <a:effectLst/>
        </p:spPr>
        <p:txBody>
          <a:bodyPr vert="horz" wrap="square" lIns="93285" tIns="46643" rIns="93285" bIns="46643" numCol="1" anchor="t" anchorCtr="0" compatLnSpc="1">
            <a:prstTxWarp prst="textNoShape">
              <a:avLst/>
            </a:prstTxWarp>
          </a:bodyPr>
          <a:lstStyle>
            <a:lvl1pPr algn="r" eaLnBrk="1" hangingPunct="1">
              <a:defRPr sz="1200"/>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84275" y="698500"/>
            <a:ext cx="4651375" cy="3489325"/>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1993" y="4420315"/>
            <a:ext cx="5615940" cy="4187666"/>
          </a:xfrm>
          <a:prstGeom prst="rect">
            <a:avLst/>
          </a:prstGeom>
          <a:noFill/>
          <a:ln w="9525">
            <a:noFill/>
            <a:miter lim="800000"/>
            <a:headEnd/>
            <a:tailEnd/>
          </a:ln>
          <a:effectLst/>
        </p:spPr>
        <p:txBody>
          <a:bodyPr vert="horz" wrap="square" lIns="93285" tIns="46643" rIns="93285" bIns="4664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2" y="8839014"/>
            <a:ext cx="3041967" cy="465296"/>
          </a:xfrm>
          <a:prstGeom prst="rect">
            <a:avLst/>
          </a:prstGeom>
          <a:noFill/>
          <a:ln w="9525">
            <a:noFill/>
            <a:miter lim="800000"/>
            <a:headEnd/>
            <a:tailEnd/>
          </a:ln>
          <a:effectLst/>
        </p:spPr>
        <p:txBody>
          <a:bodyPr vert="horz" wrap="square" lIns="93285" tIns="46643" rIns="93285" bIns="46643" numCol="1" anchor="b" anchorCtr="0" compatLnSpc="1">
            <a:prstTxWarp prst="textNoShape">
              <a:avLst/>
            </a:prstTxWarp>
          </a:bodyPr>
          <a:lstStyle>
            <a:lvl1pPr eaLnBrk="1" hangingPunct="1">
              <a:defRPr sz="1200"/>
            </a:lvl1pPr>
          </a:lstStyle>
          <a:p>
            <a:pPr>
              <a:defRPr/>
            </a:pPr>
            <a:endParaRPr lang="en-US"/>
          </a:p>
        </p:txBody>
      </p:sp>
      <p:sp>
        <p:nvSpPr>
          <p:cNvPr id="35847" name="Rectangle 7"/>
          <p:cNvSpPr>
            <a:spLocks noGrp="1" noChangeArrowheads="1"/>
          </p:cNvSpPr>
          <p:nvPr>
            <p:ph type="sldNum" sz="quarter" idx="5"/>
          </p:nvPr>
        </p:nvSpPr>
        <p:spPr bwMode="auto">
          <a:xfrm>
            <a:off x="3976335" y="8839014"/>
            <a:ext cx="3041967" cy="465296"/>
          </a:xfrm>
          <a:prstGeom prst="rect">
            <a:avLst/>
          </a:prstGeom>
          <a:noFill/>
          <a:ln w="9525">
            <a:noFill/>
            <a:miter lim="800000"/>
            <a:headEnd/>
            <a:tailEnd/>
          </a:ln>
          <a:effectLst/>
        </p:spPr>
        <p:txBody>
          <a:bodyPr vert="horz" wrap="square" lIns="93285" tIns="46643" rIns="93285" bIns="46643" numCol="1" anchor="b" anchorCtr="0" compatLnSpc="1">
            <a:prstTxWarp prst="textNoShape">
              <a:avLst/>
            </a:prstTxWarp>
          </a:bodyPr>
          <a:lstStyle>
            <a:lvl1pPr algn="r" eaLnBrk="1" hangingPunct="1">
              <a:defRPr sz="1200"/>
            </a:lvl1pPr>
          </a:lstStyle>
          <a:p>
            <a:pPr>
              <a:defRPr/>
            </a:pPr>
            <a:fld id="{7D2555AF-4D0B-4F9C-8AA8-3EBE5EFD1150}" type="slidenum">
              <a:rPr lang="en-US"/>
              <a:pPr>
                <a:defRPr/>
              </a:pPr>
              <a:t>‹#›</a:t>
            </a:fld>
            <a:endParaRPr lang="en-US"/>
          </a:p>
        </p:txBody>
      </p:sp>
    </p:spTree>
    <p:extLst>
      <p:ext uri="{BB962C8B-B14F-4D97-AF65-F5344CB8AC3E}">
        <p14:creationId xmlns:p14="http://schemas.microsoft.com/office/powerpoint/2010/main" val="2376119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C28E32C1-DE43-4DA4-A583-A97F49130EB2}" type="slidenum">
              <a:rPr lang="en-US" smtClean="0"/>
              <a:pPr/>
              <a:t>1</a:t>
            </a:fld>
            <a:endParaRPr lang="en-US" smtClean="0"/>
          </a:p>
        </p:txBody>
      </p:sp>
      <p:pic>
        <p:nvPicPr>
          <p:cNvPr id="34819" name="Picture 4"/>
          <p:cNvPicPr>
            <a:picLocks noGrp="1" noRot="1" noChangeAspect="1" noChangeArrowheads="1"/>
          </p:cNvPicPr>
          <p:nvPr>
            <p:ph type="body" idx="1"/>
          </p:nvPr>
        </p:nvPicPr>
        <p:blipFill>
          <a:blip r:embed="rId3"/>
          <a:srcRect/>
          <a:stretch>
            <a:fillRect/>
          </a:stretch>
        </p:blipFill>
        <p:spPr>
          <a:xfrm>
            <a:off x="701993" y="930592"/>
            <a:ext cx="5615940" cy="4187666"/>
          </a:xfrm>
          <a:ln>
            <a:solidFill>
              <a:srgbClr val="000000"/>
            </a:solidFill>
          </a:ln>
        </p:spPr>
      </p:pic>
    </p:spTree>
    <p:extLst>
      <p:ext uri="{BB962C8B-B14F-4D97-AF65-F5344CB8AC3E}">
        <p14:creationId xmlns:p14="http://schemas.microsoft.com/office/powerpoint/2010/main" val="2516625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smtClean="0"/>
          </a:p>
        </p:txBody>
      </p:sp>
      <p:sp>
        <p:nvSpPr>
          <p:cNvPr id="45060" name="Slide Number Placeholder 3"/>
          <p:cNvSpPr>
            <a:spLocks noGrp="1"/>
          </p:cNvSpPr>
          <p:nvPr>
            <p:ph type="sldNum" sz="quarter" idx="5"/>
          </p:nvPr>
        </p:nvSpPr>
        <p:spPr>
          <a:noFill/>
        </p:spPr>
        <p:txBody>
          <a:bodyPr/>
          <a:lstStyle/>
          <a:p>
            <a:fld id="{DA3CB269-D1B6-40E0-84B3-D3519FF688DD}" type="slidenum">
              <a:rPr lang="en-US" smtClean="0"/>
              <a:pPr/>
              <a:t>10</a:t>
            </a:fld>
            <a:endParaRPr lang="en-US" smtClean="0"/>
          </a:p>
        </p:txBody>
      </p:sp>
    </p:spTree>
    <p:extLst>
      <p:ext uri="{BB962C8B-B14F-4D97-AF65-F5344CB8AC3E}">
        <p14:creationId xmlns:p14="http://schemas.microsoft.com/office/powerpoint/2010/main" val="31877601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p>
        </p:txBody>
      </p:sp>
      <p:sp>
        <p:nvSpPr>
          <p:cNvPr id="46084" name="Slide Number Placeholder 3"/>
          <p:cNvSpPr>
            <a:spLocks noGrp="1"/>
          </p:cNvSpPr>
          <p:nvPr>
            <p:ph type="sldNum" sz="quarter" idx="5"/>
          </p:nvPr>
        </p:nvSpPr>
        <p:spPr>
          <a:noFill/>
        </p:spPr>
        <p:txBody>
          <a:bodyPr/>
          <a:lstStyle/>
          <a:p>
            <a:fld id="{E7C998DE-E8BF-4BF2-8854-454ED225BEFF}" type="slidenum">
              <a:rPr lang="en-US" smtClean="0"/>
              <a:pPr/>
              <a:t>11</a:t>
            </a:fld>
            <a:endParaRPr lang="en-US" smtClean="0"/>
          </a:p>
        </p:txBody>
      </p:sp>
    </p:spTree>
    <p:extLst>
      <p:ext uri="{BB962C8B-B14F-4D97-AF65-F5344CB8AC3E}">
        <p14:creationId xmlns:p14="http://schemas.microsoft.com/office/powerpoint/2010/main" val="31754984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3E63C2EA-9BF4-41CE-A75C-454FB5351278}" type="slidenum">
              <a:rPr lang="en-US" smtClean="0"/>
              <a:pPr/>
              <a:t>12</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algn="ctr" eaLnBrk="1" hangingPunct="1"/>
            <a:r>
              <a:rPr lang="en-US" b="1" smtClean="0"/>
              <a:t>NOTES</a:t>
            </a:r>
          </a:p>
        </p:txBody>
      </p:sp>
    </p:spTree>
    <p:extLst>
      <p:ext uri="{BB962C8B-B14F-4D97-AF65-F5344CB8AC3E}">
        <p14:creationId xmlns:p14="http://schemas.microsoft.com/office/powerpoint/2010/main" val="35606462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7A5CF8E-7DA7-4A34-911E-E57652678E23}" type="slidenum">
              <a:rPr lang="en-US" smtClean="0"/>
              <a:pPr/>
              <a:t>13</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algn="ctr" eaLnBrk="1" hangingPunct="1"/>
            <a:r>
              <a:rPr lang="en-US" b="1" smtClean="0"/>
              <a:t>NOTES</a:t>
            </a:r>
          </a:p>
          <a:p>
            <a:pPr eaLnBrk="1" hangingPunct="1"/>
            <a:endParaRPr lang="en-US" smtClean="0"/>
          </a:p>
        </p:txBody>
      </p:sp>
    </p:spTree>
    <p:extLst>
      <p:ext uri="{BB962C8B-B14F-4D97-AF65-F5344CB8AC3E}">
        <p14:creationId xmlns:p14="http://schemas.microsoft.com/office/powerpoint/2010/main" val="9241356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8D37997-A453-4B44-BABB-65B4A8A56A22}" type="slidenum">
              <a:rPr lang="en-US" smtClean="0"/>
              <a:pPr/>
              <a:t>14</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algn="ctr" eaLnBrk="1" hangingPunct="1"/>
            <a:r>
              <a:rPr lang="en-US" b="1" smtClean="0"/>
              <a:t>NOTES</a:t>
            </a:r>
          </a:p>
          <a:p>
            <a:pPr eaLnBrk="1" hangingPunct="1"/>
            <a:endParaRPr lang="en-US" smtClean="0"/>
          </a:p>
        </p:txBody>
      </p:sp>
    </p:spTree>
    <p:extLst>
      <p:ext uri="{BB962C8B-B14F-4D97-AF65-F5344CB8AC3E}">
        <p14:creationId xmlns:p14="http://schemas.microsoft.com/office/powerpoint/2010/main" val="39026757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1683049A-4072-4BBE-BCC5-3891E7962736}" type="slidenum">
              <a:rPr lang="en-US" smtClean="0"/>
              <a:pPr/>
              <a:t>15</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algn="ctr" eaLnBrk="1" hangingPunct="1"/>
            <a:r>
              <a:rPr lang="en-US" b="1" smtClean="0"/>
              <a:t>NOTES</a:t>
            </a:r>
          </a:p>
          <a:p>
            <a:pPr eaLnBrk="1" hangingPunct="1"/>
            <a:endParaRPr lang="en-US" smtClean="0"/>
          </a:p>
        </p:txBody>
      </p:sp>
    </p:spTree>
    <p:extLst>
      <p:ext uri="{BB962C8B-B14F-4D97-AF65-F5344CB8AC3E}">
        <p14:creationId xmlns:p14="http://schemas.microsoft.com/office/powerpoint/2010/main" val="254407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43BEE8D3-3F18-43BF-9FE3-E018F154CC0E}" type="slidenum">
              <a:rPr lang="en-US" smtClean="0"/>
              <a:pPr/>
              <a:t>17</a:t>
            </a:fld>
            <a:endParaRPr lang="en-US" smtClean="0"/>
          </a:p>
        </p:txBody>
      </p:sp>
    </p:spTree>
    <p:extLst>
      <p:ext uri="{BB962C8B-B14F-4D97-AF65-F5344CB8AC3E}">
        <p14:creationId xmlns:p14="http://schemas.microsoft.com/office/powerpoint/2010/main" val="33878420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71FEB260-1A13-4EAD-B078-6E23EAF12901}" type="slidenum">
              <a:rPr lang="en-US" smtClean="0"/>
              <a:pPr/>
              <a:t>18</a:t>
            </a:fld>
            <a:endParaRPr lang="en-US" smtClean="0"/>
          </a:p>
        </p:txBody>
      </p:sp>
    </p:spTree>
    <p:extLst>
      <p:ext uri="{BB962C8B-B14F-4D97-AF65-F5344CB8AC3E}">
        <p14:creationId xmlns:p14="http://schemas.microsoft.com/office/powerpoint/2010/main" val="11319184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79CE14D5-0BDB-4DE2-AD9C-A296EF0B3F23}" type="slidenum">
              <a:rPr lang="en-US" smtClean="0"/>
              <a:pPr/>
              <a:t>19</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algn="ctr" eaLnBrk="1" hangingPunct="1"/>
            <a:r>
              <a:rPr lang="en-US" b="1" smtClean="0"/>
              <a:t>NOTES</a:t>
            </a:r>
          </a:p>
          <a:p>
            <a:pPr eaLnBrk="1" hangingPunct="1"/>
            <a:endParaRPr lang="en-US" smtClean="0"/>
          </a:p>
        </p:txBody>
      </p:sp>
    </p:spTree>
    <p:extLst>
      <p:ext uri="{BB962C8B-B14F-4D97-AF65-F5344CB8AC3E}">
        <p14:creationId xmlns:p14="http://schemas.microsoft.com/office/powerpoint/2010/main" val="3035979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45436341-3DD7-42D6-92AF-DBAA54C4D98D}" type="slidenum">
              <a:rPr lang="en-US" smtClean="0"/>
              <a:pPr/>
              <a:t>20</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algn="ctr" eaLnBrk="1" hangingPunct="1"/>
            <a:r>
              <a:rPr lang="en-US" b="1" smtClean="0"/>
              <a:t>NOTES</a:t>
            </a:r>
          </a:p>
          <a:p>
            <a:pPr eaLnBrk="1" hangingPunct="1"/>
            <a:endParaRPr lang="en-US" smtClean="0"/>
          </a:p>
        </p:txBody>
      </p:sp>
    </p:spTree>
    <p:extLst>
      <p:ext uri="{BB962C8B-B14F-4D97-AF65-F5344CB8AC3E}">
        <p14:creationId xmlns:p14="http://schemas.microsoft.com/office/powerpoint/2010/main" val="3625924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p>
        </p:txBody>
      </p:sp>
      <p:sp>
        <p:nvSpPr>
          <p:cNvPr id="35844" name="Slide Number Placeholder 3"/>
          <p:cNvSpPr>
            <a:spLocks noGrp="1"/>
          </p:cNvSpPr>
          <p:nvPr>
            <p:ph type="sldNum" sz="quarter" idx="5"/>
          </p:nvPr>
        </p:nvSpPr>
        <p:spPr>
          <a:noFill/>
        </p:spPr>
        <p:txBody>
          <a:bodyPr/>
          <a:lstStyle/>
          <a:p>
            <a:fld id="{B93E98F9-121F-49A3-85CD-3F9107D33180}" type="slidenum">
              <a:rPr lang="en-US" smtClean="0"/>
              <a:pPr/>
              <a:t>2</a:t>
            </a:fld>
            <a:endParaRPr lang="en-US" smtClean="0"/>
          </a:p>
        </p:txBody>
      </p:sp>
    </p:spTree>
    <p:extLst>
      <p:ext uri="{BB962C8B-B14F-4D97-AF65-F5344CB8AC3E}">
        <p14:creationId xmlns:p14="http://schemas.microsoft.com/office/powerpoint/2010/main" val="16124384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59E76D5-E398-4BED-88CD-F8EE8C8D8909}" type="slidenum">
              <a:rPr lang="en-US" smtClean="0"/>
              <a:pPr/>
              <a:t>21</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algn="ctr" eaLnBrk="1" hangingPunct="1"/>
            <a:r>
              <a:rPr lang="en-US" b="1" smtClean="0"/>
              <a:t>NOTES</a:t>
            </a:r>
          </a:p>
          <a:p>
            <a:pPr eaLnBrk="1" hangingPunct="1"/>
            <a:endParaRPr lang="en-US" smtClean="0"/>
          </a:p>
        </p:txBody>
      </p:sp>
    </p:spTree>
    <p:extLst>
      <p:ext uri="{BB962C8B-B14F-4D97-AF65-F5344CB8AC3E}">
        <p14:creationId xmlns:p14="http://schemas.microsoft.com/office/powerpoint/2010/main" val="2340900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7D06F43B-6CFB-47A7-BD6F-11470637A4BA}" type="slidenum">
              <a:rPr lang="en-US" smtClean="0"/>
              <a:pPr/>
              <a:t>22</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algn="ctr" eaLnBrk="1" hangingPunct="1"/>
            <a:r>
              <a:rPr lang="en-US" b="1" smtClean="0"/>
              <a:t>NOTES</a:t>
            </a:r>
          </a:p>
          <a:p>
            <a:pPr eaLnBrk="1" hangingPunct="1"/>
            <a:endParaRPr lang="en-US" smtClean="0"/>
          </a:p>
        </p:txBody>
      </p:sp>
    </p:spTree>
    <p:extLst>
      <p:ext uri="{BB962C8B-B14F-4D97-AF65-F5344CB8AC3E}">
        <p14:creationId xmlns:p14="http://schemas.microsoft.com/office/powerpoint/2010/main" val="5966170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7D06F43B-6CFB-47A7-BD6F-11470637A4BA}" type="slidenum">
              <a:rPr lang="en-US" smtClean="0"/>
              <a:pPr/>
              <a:t>23</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algn="ctr" eaLnBrk="1" hangingPunct="1"/>
            <a:r>
              <a:rPr lang="en-US" b="1" smtClean="0"/>
              <a:t>NOTES</a:t>
            </a:r>
          </a:p>
          <a:p>
            <a:pPr eaLnBrk="1" hangingPunct="1"/>
            <a:endParaRPr lang="en-US" smtClean="0"/>
          </a:p>
        </p:txBody>
      </p:sp>
    </p:spTree>
    <p:extLst>
      <p:ext uri="{BB962C8B-B14F-4D97-AF65-F5344CB8AC3E}">
        <p14:creationId xmlns:p14="http://schemas.microsoft.com/office/powerpoint/2010/main" val="39078762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7BB9938F-7997-4903-AE3E-720C6130C026}" type="slidenum">
              <a:rPr lang="en-US" smtClean="0"/>
              <a:pPr/>
              <a:t>24</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algn="ctr" eaLnBrk="1" hangingPunct="1"/>
            <a:r>
              <a:rPr lang="en-US" b="1" smtClean="0"/>
              <a:t>NOTES</a:t>
            </a:r>
          </a:p>
          <a:p>
            <a:pPr eaLnBrk="1" hangingPunct="1"/>
            <a:endParaRPr lang="en-US" smtClean="0"/>
          </a:p>
        </p:txBody>
      </p:sp>
    </p:spTree>
    <p:extLst>
      <p:ext uri="{BB962C8B-B14F-4D97-AF65-F5344CB8AC3E}">
        <p14:creationId xmlns:p14="http://schemas.microsoft.com/office/powerpoint/2010/main" val="8745201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DCA1950F-2B9F-4E23-9024-17022D655701}" type="slidenum">
              <a:rPr lang="en-US" smtClean="0"/>
              <a:pPr/>
              <a:t>25</a:t>
            </a:fld>
            <a:endParaRPr lang="en-US" smtClean="0"/>
          </a:p>
        </p:txBody>
      </p:sp>
    </p:spTree>
    <p:extLst>
      <p:ext uri="{BB962C8B-B14F-4D97-AF65-F5344CB8AC3E}">
        <p14:creationId xmlns:p14="http://schemas.microsoft.com/office/powerpoint/2010/main" val="3556437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D2555AF-4D0B-4F9C-8AA8-3EBE5EFD1150}" type="slidenum">
              <a:rPr lang="en-US" smtClean="0"/>
              <a:pPr>
                <a:defRPr/>
              </a:pPr>
              <a:t>26</a:t>
            </a:fld>
            <a:endParaRPr lang="en-US"/>
          </a:p>
        </p:txBody>
      </p:sp>
    </p:spTree>
    <p:extLst>
      <p:ext uri="{BB962C8B-B14F-4D97-AF65-F5344CB8AC3E}">
        <p14:creationId xmlns:p14="http://schemas.microsoft.com/office/powerpoint/2010/main" val="258280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D2555AF-4D0B-4F9C-8AA8-3EBE5EFD1150}" type="slidenum">
              <a:rPr lang="en-US" smtClean="0"/>
              <a:pPr>
                <a:defRPr/>
              </a:pPr>
              <a:t>27</a:t>
            </a:fld>
            <a:endParaRPr lang="en-US"/>
          </a:p>
        </p:txBody>
      </p:sp>
    </p:spTree>
    <p:extLst>
      <p:ext uri="{BB962C8B-B14F-4D97-AF65-F5344CB8AC3E}">
        <p14:creationId xmlns:p14="http://schemas.microsoft.com/office/powerpoint/2010/main" val="565225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C902331F-B627-41E4-BA4B-2FC21EAD6AE5}" type="slidenum">
              <a:rPr lang="en-US" smtClean="0"/>
              <a:pPr/>
              <a:t>28</a:t>
            </a:fld>
            <a:endParaRPr lang="en-US" smtClean="0"/>
          </a:p>
        </p:txBody>
      </p:sp>
    </p:spTree>
    <p:extLst>
      <p:ext uri="{BB962C8B-B14F-4D97-AF65-F5344CB8AC3E}">
        <p14:creationId xmlns:p14="http://schemas.microsoft.com/office/powerpoint/2010/main" val="40978104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2421EAAC-8951-42E7-BE49-B6BA005787B5}" type="slidenum">
              <a:rPr lang="en-US" smtClean="0"/>
              <a:pPr/>
              <a:t>30</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algn="ctr" eaLnBrk="1" hangingPunct="1"/>
            <a:r>
              <a:rPr lang="en-US" b="1" smtClean="0"/>
              <a:t>NOTES</a:t>
            </a:r>
          </a:p>
          <a:p>
            <a:pPr eaLnBrk="1" hangingPunct="1"/>
            <a:endParaRPr lang="en-US" smtClean="0"/>
          </a:p>
        </p:txBody>
      </p:sp>
    </p:spTree>
    <p:extLst>
      <p:ext uri="{BB962C8B-B14F-4D97-AF65-F5344CB8AC3E}">
        <p14:creationId xmlns:p14="http://schemas.microsoft.com/office/powerpoint/2010/main" val="39969510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3235BF35-5640-4B1B-9EDA-A8A7C2D48F6A}" type="slidenum">
              <a:rPr lang="en-US" smtClean="0"/>
              <a:pPr/>
              <a:t>31</a:t>
            </a:fld>
            <a:endParaRPr lang="en-US" smtClean="0"/>
          </a:p>
        </p:txBody>
      </p:sp>
      <p:sp>
        <p:nvSpPr>
          <p:cNvPr id="61443" name="Rectangle 4"/>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94437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633226DC-F017-4362-92F0-4C83F5D91CB5}" type="slidenum">
              <a:rPr lang="en-US" smtClean="0"/>
              <a:pPr/>
              <a:t>3</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algn="ctr" eaLnBrk="1" hangingPunct="1"/>
            <a:r>
              <a:rPr lang="en-US" b="1" smtClean="0"/>
              <a:t>NOTES</a:t>
            </a:r>
          </a:p>
        </p:txBody>
      </p:sp>
    </p:spTree>
    <p:extLst>
      <p:ext uri="{BB962C8B-B14F-4D97-AF65-F5344CB8AC3E}">
        <p14:creationId xmlns:p14="http://schemas.microsoft.com/office/powerpoint/2010/main" val="40068021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B80C3301-DCF7-4E1A-A66E-DFCB1BFFC590}" type="slidenum">
              <a:rPr lang="en-US" smtClean="0"/>
              <a:pPr/>
              <a:t>32</a:t>
            </a:fld>
            <a:endParaRPr lang="en-US" smtClean="0"/>
          </a:p>
        </p:txBody>
      </p:sp>
      <p:sp>
        <p:nvSpPr>
          <p:cNvPr id="62467" name="Rectangle 2"/>
          <p:cNvSpPr>
            <a:spLocks noGrp="1" noRot="1" noChangeAspect="1" noChangeArrowheads="1" noTextEdit="1"/>
          </p:cNvSpPr>
          <p:nvPr>
            <p:ph type="sldImg"/>
          </p:nvPr>
        </p:nvSpPr>
        <p:spPr>
          <a:xfrm>
            <a:off x="-323850" y="698500"/>
            <a:ext cx="4857750" cy="3643313"/>
          </a:xfrm>
          <a:ln/>
        </p:spPr>
      </p:sp>
      <p:sp>
        <p:nvSpPr>
          <p:cNvPr id="62468" name="Rectangle 3"/>
          <p:cNvSpPr>
            <a:spLocks noGrp="1" noChangeArrowheads="1"/>
          </p:cNvSpPr>
          <p:nvPr>
            <p:ph type="body" idx="1"/>
          </p:nvPr>
        </p:nvSpPr>
        <p:spPr>
          <a:xfrm flipH="1">
            <a:off x="3821960" y="697944"/>
            <a:ext cx="2573973" cy="3644821"/>
          </a:xfrm>
          <a:noFill/>
          <a:ln/>
        </p:spPr>
        <p:txBody>
          <a:bodyPr/>
          <a:lstStyle/>
          <a:p>
            <a:pPr algn="ctr" eaLnBrk="1" hangingPunct="1"/>
            <a:r>
              <a:rPr lang="en-US" b="1" smtClean="0"/>
              <a:t>NOTES</a:t>
            </a:r>
          </a:p>
        </p:txBody>
      </p:sp>
      <p:pic>
        <p:nvPicPr>
          <p:cNvPr id="62469" name="Picture 4"/>
          <p:cNvPicPr>
            <a:picLocks noRot="1" noChangeAspect="1" noChangeArrowheads="1"/>
          </p:cNvPicPr>
          <p:nvPr/>
        </p:nvPicPr>
        <p:blipFill>
          <a:blip r:embed="rId3"/>
          <a:srcRect/>
          <a:stretch>
            <a:fillRect/>
          </a:stretch>
        </p:blipFill>
        <p:spPr bwMode="auto">
          <a:xfrm>
            <a:off x="389996" y="4808061"/>
            <a:ext cx="3431964" cy="3644821"/>
          </a:xfrm>
          <a:prstGeom prst="rect">
            <a:avLst/>
          </a:prstGeom>
          <a:noFill/>
          <a:ln w="9525">
            <a:solidFill>
              <a:srgbClr val="000000"/>
            </a:solidFill>
            <a:miter lim="800000"/>
            <a:headEnd/>
            <a:tailEnd/>
          </a:ln>
        </p:spPr>
      </p:pic>
      <p:sp>
        <p:nvSpPr>
          <p:cNvPr id="62470" name="Rectangle 5"/>
          <p:cNvSpPr>
            <a:spLocks noChangeArrowheads="1"/>
          </p:cNvSpPr>
          <p:nvPr/>
        </p:nvSpPr>
        <p:spPr bwMode="auto">
          <a:xfrm rot="10800000" flipH="1" flipV="1">
            <a:off x="3977958" y="4885610"/>
            <a:ext cx="2261976" cy="3101975"/>
          </a:xfrm>
          <a:prstGeom prst="rect">
            <a:avLst/>
          </a:prstGeom>
          <a:noFill/>
          <a:ln w="9525">
            <a:noFill/>
            <a:miter lim="800000"/>
            <a:headEnd/>
            <a:tailEnd/>
          </a:ln>
        </p:spPr>
        <p:txBody>
          <a:bodyPr lIns="93285" tIns="46643" rIns="93285" bIns="46643"/>
          <a:lstStyle/>
          <a:p>
            <a:pPr eaLnBrk="1" hangingPunct="1">
              <a:spcBef>
                <a:spcPct val="30000"/>
              </a:spcBef>
            </a:pPr>
            <a:endParaRPr lang="en-US" sz="1200"/>
          </a:p>
        </p:txBody>
      </p:sp>
      <p:sp>
        <p:nvSpPr>
          <p:cNvPr id="62471" name="Rectangle 6"/>
          <p:cNvSpPr>
            <a:spLocks noChangeArrowheads="1"/>
          </p:cNvSpPr>
          <p:nvPr/>
        </p:nvSpPr>
        <p:spPr bwMode="auto">
          <a:xfrm flipH="1">
            <a:off x="3977959" y="4885612"/>
            <a:ext cx="2573973" cy="3489722"/>
          </a:xfrm>
          <a:prstGeom prst="rect">
            <a:avLst/>
          </a:prstGeom>
          <a:noFill/>
          <a:ln w="9525">
            <a:noFill/>
            <a:miter lim="800000"/>
            <a:headEnd/>
            <a:tailEnd/>
          </a:ln>
        </p:spPr>
        <p:txBody>
          <a:bodyPr lIns="93285" tIns="46643" rIns="93285" bIns="46643"/>
          <a:lstStyle/>
          <a:p>
            <a:pPr algn="ctr" eaLnBrk="1" hangingPunct="1">
              <a:spcBef>
                <a:spcPct val="30000"/>
              </a:spcBef>
            </a:pPr>
            <a:r>
              <a:rPr lang="en-US" sz="1200" b="1"/>
              <a:t>NOTES</a:t>
            </a:r>
          </a:p>
        </p:txBody>
      </p:sp>
    </p:spTree>
    <p:extLst>
      <p:ext uri="{BB962C8B-B14F-4D97-AF65-F5344CB8AC3E}">
        <p14:creationId xmlns:p14="http://schemas.microsoft.com/office/powerpoint/2010/main" val="34102145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dirty="0" smtClean="0"/>
          </a:p>
        </p:txBody>
      </p:sp>
      <p:sp>
        <p:nvSpPr>
          <p:cNvPr id="63492" name="Slide Number Placeholder 3"/>
          <p:cNvSpPr>
            <a:spLocks noGrp="1"/>
          </p:cNvSpPr>
          <p:nvPr>
            <p:ph type="sldNum" sz="quarter" idx="5"/>
          </p:nvPr>
        </p:nvSpPr>
        <p:spPr>
          <a:noFill/>
        </p:spPr>
        <p:txBody>
          <a:bodyPr/>
          <a:lstStyle/>
          <a:p>
            <a:fld id="{5920CE8F-F27B-49B0-97EF-DD2980D4EAB2}" type="slidenum">
              <a:rPr lang="en-US" smtClean="0"/>
              <a:pPr/>
              <a:t>33</a:t>
            </a:fld>
            <a:endParaRPr lang="en-US" smtClean="0"/>
          </a:p>
        </p:txBody>
      </p:sp>
    </p:spTree>
    <p:extLst>
      <p:ext uri="{BB962C8B-B14F-4D97-AF65-F5344CB8AC3E}">
        <p14:creationId xmlns:p14="http://schemas.microsoft.com/office/powerpoint/2010/main" val="37903596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D2555AF-4D0B-4F9C-8AA8-3EBE5EFD1150}" type="slidenum">
              <a:rPr lang="en-US" smtClean="0"/>
              <a:pPr>
                <a:defRPr/>
              </a:pPr>
              <a:t>34</a:t>
            </a:fld>
            <a:endParaRPr lang="en-US"/>
          </a:p>
        </p:txBody>
      </p:sp>
    </p:spTree>
    <p:extLst>
      <p:ext uri="{BB962C8B-B14F-4D97-AF65-F5344CB8AC3E}">
        <p14:creationId xmlns:p14="http://schemas.microsoft.com/office/powerpoint/2010/main" val="321286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6F2D1FE6-C999-45FE-956F-885DD78739F5}" type="slidenum">
              <a:rPr lang="en-US" smtClean="0"/>
              <a:pPr/>
              <a:t>4</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algn="ctr" eaLnBrk="1" hangingPunct="1"/>
            <a:r>
              <a:rPr lang="en-US" b="1" smtClean="0"/>
              <a:t>NOTES</a:t>
            </a:r>
          </a:p>
        </p:txBody>
      </p:sp>
    </p:spTree>
    <p:extLst>
      <p:ext uri="{BB962C8B-B14F-4D97-AF65-F5344CB8AC3E}">
        <p14:creationId xmlns:p14="http://schemas.microsoft.com/office/powerpoint/2010/main" val="2694261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dirty="0" smtClean="0"/>
          </a:p>
        </p:txBody>
      </p:sp>
      <p:sp>
        <p:nvSpPr>
          <p:cNvPr id="38916" name="Slide Number Placeholder 3"/>
          <p:cNvSpPr>
            <a:spLocks noGrp="1"/>
          </p:cNvSpPr>
          <p:nvPr>
            <p:ph type="sldNum" sz="quarter" idx="5"/>
          </p:nvPr>
        </p:nvSpPr>
        <p:spPr>
          <a:noFill/>
        </p:spPr>
        <p:txBody>
          <a:bodyPr/>
          <a:lstStyle/>
          <a:p>
            <a:fld id="{F9E2134D-8989-4E5D-9871-67C87E1DF1AE}" type="slidenum">
              <a:rPr lang="en-US" smtClean="0"/>
              <a:pPr/>
              <a:t>5</a:t>
            </a:fld>
            <a:endParaRPr lang="en-US" smtClean="0"/>
          </a:p>
        </p:txBody>
      </p:sp>
    </p:spTree>
    <p:extLst>
      <p:ext uri="{BB962C8B-B14F-4D97-AF65-F5344CB8AC3E}">
        <p14:creationId xmlns:p14="http://schemas.microsoft.com/office/powerpoint/2010/main" val="2916066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15B1CB6B-D311-4CFE-8E24-C545ABA7BCED}" type="slidenum">
              <a:rPr lang="en-US" smtClean="0"/>
              <a:pPr/>
              <a:t>6</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algn="ctr" eaLnBrk="1" hangingPunct="1"/>
            <a:r>
              <a:rPr lang="en-US" b="1" smtClean="0"/>
              <a:t>NOTES</a:t>
            </a:r>
          </a:p>
        </p:txBody>
      </p:sp>
    </p:spTree>
    <p:extLst>
      <p:ext uri="{BB962C8B-B14F-4D97-AF65-F5344CB8AC3E}">
        <p14:creationId xmlns:p14="http://schemas.microsoft.com/office/powerpoint/2010/main" val="2233749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smtClean="0"/>
          </a:p>
        </p:txBody>
      </p:sp>
      <p:sp>
        <p:nvSpPr>
          <p:cNvPr id="40964" name="Slide Number Placeholder 3"/>
          <p:cNvSpPr>
            <a:spLocks noGrp="1"/>
          </p:cNvSpPr>
          <p:nvPr>
            <p:ph type="sldNum" sz="quarter" idx="5"/>
          </p:nvPr>
        </p:nvSpPr>
        <p:spPr>
          <a:noFill/>
        </p:spPr>
        <p:txBody>
          <a:bodyPr/>
          <a:lstStyle/>
          <a:p>
            <a:fld id="{B61A92B3-DFB8-45FB-85EB-D6E8D971F1F9}" type="slidenum">
              <a:rPr lang="en-US" smtClean="0"/>
              <a:pPr/>
              <a:t>7</a:t>
            </a:fld>
            <a:endParaRPr lang="en-US" smtClean="0"/>
          </a:p>
        </p:txBody>
      </p:sp>
    </p:spTree>
    <p:extLst>
      <p:ext uri="{BB962C8B-B14F-4D97-AF65-F5344CB8AC3E}">
        <p14:creationId xmlns:p14="http://schemas.microsoft.com/office/powerpoint/2010/main" val="25006528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
        <p:nvSpPr>
          <p:cNvPr id="43012" name="Slide Number Placeholder 3"/>
          <p:cNvSpPr>
            <a:spLocks noGrp="1"/>
          </p:cNvSpPr>
          <p:nvPr>
            <p:ph type="sldNum" sz="quarter" idx="5"/>
          </p:nvPr>
        </p:nvSpPr>
        <p:spPr>
          <a:noFill/>
        </p:spPr>
        <p:txBody>
          <a:bodyPr/>
          <a:lstStyle/>
          <a:p>
            <a:fld id="{20EF9507-0648-4068-909A-3066F56DEA14}" type="slidenum">
              <a:rPr lang="en-US" smtClean="0"/>
              <a:pPr/>
              <a:t>8</a:t>
            </a:fld>
            <a:endParaRPr lang="en-US" smtClean="0"/>
          </a:p>
        </p:txBody>
      </p:sp>
    </p:spTree>
    <p:extLst>
      <p:ext uri="{BB962C8B-B14F-4D97-AF65-F5344CB8AC3E}">
        <p14:creationId xmlns:p14="http://schemas.microsoft.com/office/powerpoint/2010/main" val="86748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p>
        </p:txBody>
      </p:sp>
      <p:sp>
        <p:nvSpPr>
          <p:cNvPr id="44036" name="Slide Number Placeholder 3"/>
          <p:cNvSpPr>
            <a:spLocks noGrp="1"/>
          </p:cNvSpPr>
          <p:nvPr>
            <p:ph type="sldNum" sz="quarter" idx="5"/>
          </p:nvPr>
        </p:nvSpPr>
        <p:spPr>
          <a:noFill/>
        </p:spPr>
        <p:txBody>
          <a:bodyPr/>
          <a:lstStyle/>
          <a:p>
            <a:fld id="{040B7148-BAD1-4FA8-9B87-0551DF511FA5}" type="slidenum">
              <a:rPr lang="en-US" smtClean="0"/>
              <a:pPr/>
              <a:t>9</a:t>
            </a:fld>
            <a:endParaRPr lang="en-US" smtClean="0"/>
          </a:p>
        </p:txBody>
      </p:sp>
    </p:spTree>
    <p:extLst>
      <p:ext uri="{BB962C8B-B14F-4D97-AF65-F5344CB8AC3E}">
        <p14:creationId xmlns:p14="http://schemas.microsoft.com/office/powerpoint/2010/main" val="4206002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0660E99E-FCEE-494A-8983-30746D442215}"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F0BF7E8-2164-4757-84B1-5F94BCD598B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B5C0F8F-48DE-4E74-B589-9DC3B394D557}"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endParaRPr lang="en-US"/>
          </a:p>
        </p:txBody>
      </p:sp>
      <p:sp>
        <p:nvSpPr>
          <p:cNvPr id="9" name="Slide Number Placeholder 8"/>
          <p:cNvSpPr>
            <a:spLocks noGrp="1"/>
          </p:cNvSpPr>
          <p:nvPr>
            <p:ph type="sldNum" sz="quarter" idx="15"/>
          </p:nvPr>
        </p:nvSpPr>
        <p:spPr/>
        <p:txBody>
          <a:bodyPr rtlCol="0"/>
          <a:lstStyle/>
          <a:p>
            <a:pPr>
              <a:defRPr/>
            </a:pPr>
            <a:fld id="{AB377022-481D-4F43-83D2-D7AC9CEC7395}" type="slidenum">
              <a:rPr lang="en-US" smtClean="0"/>
              <a:pPr>
                <a:defRPr/>
              </a:pPr>
              <a:t>‹#›</a:t>
            </a:fld>
            <a:endParaRPr lang="en-US"/>
          </a:p>
        </p:txBody>
      </p:sp>
      <p:sp>
        <p:nvSpPr>
          <p:cNvPr id="10" name="Footer Placeholder 9"/>
          <p:cNvSpPr>
            <a:spLocks noGrp="1"/>
          </p:cNvSpPr>
          <p:nvPr>
            <p:ph type="ftr" sz="quarter" idx="16"/>
          </p:nvPr>
        </p:nvSpPr>
        <p:spPr/>
        <p:txBody>
          <a:bodyPr rtlCol="0"/>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5FA4510E-CBBD-4F28-88AA-76D37B8CF40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FFBCB13-D1F2-41EF-9C2D-00913F04D8AC}" type="slidenum">
              <a:rPr lang="en-US" smtClean="0"/>
              <a:pPr>
                <a:defRPr/>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5DDBE14-E0EF-415F-92E0-990D8E05537C}" type="slidenum">
              <a:rPr lang="en-US" smtClean="0"/>
              <a:pPr>
                <a:defRPr/>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endParaRPr lang="en-US"/>
          </a:p>
        </p:txBody>
      </p:sp>
      <p:sp>
        <p:nvSpPr>
          <p:cNvPr id="7" name="Slide Number Placeholder 6"/>
          <p:cNvSpPr>
            <a:spLocks noGrp="1"/>
          </p:cNvSpPr>
          <p:nvPr>
            <p:ph type="sldNum" sz="quarter" idx="11"/>
          </p:nvPr>
        </p:nvSpPr>
        <p:spPr/>
        <p:txBody>
          <a:bodyPr rtlCol="0"/>
          <a:lstStyle/>
          <a:p>
            <a:pPr>
              <a:defRPr/>
            </a:pPr>
            <a:fld id="{EE7ADBBE-E2A2-4C4D-B2AF-9EB9298BBF2E}" type="slidenum">
              <a:rPr lang="en-US" smtClean="0"/>
              <a:pPr>
                <a:defRPr/>
              </a:pPr>
              <a:t>‹#›</a:t>
            </a:fld>
            <a:endParaRPr lang="en-US"/>
          </a:p>
        </p:txBody>
      </p:sp>
      <p:sp>
        <p:nvSpPr>
          <p:cNvPr id="8" name="Footer Placeholder 7"/>
          <p:cNvSpPr>
            <a:spLocks noGrp="1"/>
          </p:cNvSpPr>
          <p:nvPr>
            <p:ph type="ftr" sz="quarter" idx="12"/>
          </p:nvPr>
        </p:nvSpPr>
        <p:spPr/>
        <p:txBody>
          <a:bodyPr rtlCol="0"/>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19DF0FB-1431-42EC-A956-7F9BE2356AB3}"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endParaRPr lang="en-US"/>
          </a:p>
        </p:txBody>
      </p:sp>
      <p:sp>
        <p:nvSpPr>
          <p:cNvPr id="22" name="Slide Number Placeholder 21"/>
          <p:cNvSpPr>
            <a:spLocks noGrp="1"/>
          </p:cNvSpPr>
          <p:nvPr>
            <p:ph type="sldNum" sz="quarter" idx="15"/>
          </p:nvPr>
        </p:nvSpPr>
        <p:spPr/>
        <p:txBody>
          <a:bodyPr rtlCol="0"/>
          <a:lstStyle/>
          <a:p>
            <a:pPr>
              <a:defRPr/>
            </a:pPr>
            <a:fld id="{18C81388-A10D-4696-B55F-C5C90FBF6A97}" type="slidenum">
              <a:rPr lang="en-US" smtClean="0"/>
              <a:pPr>
                <a:defRPr/>
              </a:pPr>
              <a:t>‹#›</a:t>
            </a:fld>
            <a:endParaRPr lang="en-US"/>
          </a:p>
        </p:txBody>
      </p:sp>
      <p:sp>
        <p:nvSpPr>
          <p:cNvPr id="23" name="Footer Placeholder 22"/>
          <p:cNvSpPr>
            <a:spLocks noGrp="1"/>
          </p:cNvSpPr>
          <p:nvPr>
            <p:ph type="ftr" sz="quarter" idx="16"/>
          </p:nvPr>
        </p:nvSpPr>
        <p:spPr/>
        <p:txBody>
          <a:bodyPr rtlCol="0"/>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endParaRPr lang="en-US"/>
          </a:p>
        </p:txBody>
      </p:sp>
      <p:sp>
        <p:nvSpPr>
          <p:cNvPr id="18" name="Slide Number Placeholder 17"/>
          <p:cNvSpPr>
            <a:spLocks noGrp="1"/>
          </p:cNvSpPr>
          <p:nvPr>
            <p:ph type="sldNum" sz="quarter" idx="11"/>
          </p:nvPr>
        </p:nvSpPr>
        <p:spPr/>
        <p:txBody>
          <a:bodyPr rtlCol="0"/>
          <a:lstStyle/>
          <a:p>
            <a:pPr>
              <a:defRPr/>
            </a:pPr>
            <a:fld id="{D9BC3274-3CA2-464D-88BD-8E4FD09CCC5E}" type="slidenum">
              <a:rPr lang="en-US" smtClean="0"/>
              <a:pPr>
                <a:defRPr/>
              </a:pPr>
              <a:t>‹#›</a:t>
            </a:fld>
            <a:endParaRPr lang="en-US"/>
          </a:p>
        </p:txBody>
      </p:sp>
      <p:sp>
        <p:nvSpPr>
          <p:cNvPr id="21" name="Footer Placeholder 20"/>
          <p:cNvSpPr>
            <a:spLocks noGrp="1"/>
          </p:cNvSpPr>
          <p:nvPr>
            <p:ph type="ftr" sz="quarter" idx="12"/>
          </p:nvPr>
        </p:nvSpPr>
        <p:spPr/>
        <p:txBody>
          <a:bodyPr rtlCol="0"/>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953063C0-67C2-429A-AE60-E2C52D9896E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research.ucsb.edu/compliance/human-subject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sustainability.ucsb.edu/labrats/"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urca@ltsc.ucsb.edu"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senate.ucsb.edu/about/membershi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duels.ucsb.edu/research/urca"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s://urca.apps.duels.ucsb.edu/"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urca.apps.duels.ucsb.ed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normAutofit/>
          </a:bodyPr>
          <a:lstStyle/>
          <a:p>
            <a:pPr eaLnBrk="1" hangingPunct="1"/>
            <a:r>
              <a:rPr lang="en-US" sz="3800" dirty="0" smtClean="0"/>
              <a:t>URCA Grant Proposal Workshop</a:t>
            </a:r>
          </a:p>
        </p:txBody>
      </p:sp>
      <p:sp>
        <p:nvSpPr>
          <p:cNvPr id="4099" name="Rectangle 3"/>
          <p:cNvSpPr>
            <a:spLocks noGrp="1" noChangeArrowheads="1"/>
          </p:cNvSpPr>
          <p:nvPr>
            <p:ph type="subTitle" idx="1"/>
          </p:nvPr>
        </p:nvSpPr>
        <p:spPr/>
        <p:txBody>
          <a:bodyPr>
            <a:normAutofit/>
          </a:bodyPr>
          <a:lstStyle/>
          <a:p>
            <a:pPr eaLnBrk="1" hangingPunct="1"/>
            <a:r>
              <a:rPr lang="en-US" sz="2200" dirty="0" smtClean="0"/>
              <a:t>October 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US" sz="3500" dirty="0" smtClean="0"/>
              <a:t>Abstract</a:t>
            </a:r>
          </a:p>
        </p:txBody>
      </p:sp>
      <p:sp>
        <p:nvSpPr>
          <p:cNvPr id="13315" name="Content Placeholder 2"/>
          <p:cNvSpPr>
            <a:spLocks noGrp="1"/>
          </p:cNvSpPr>
          <p:nvPr>
            <p:ph sz="quarter" idx="1"/>
          </p:nvPr>
        </p:nvSpPr>
        <p:spPr/>
        <p:txBody>
          <a:bodyPr/>
          <a:lstStyle/>
          <a:p>
            <a:pPr>
              <a:buFont typeface="Wingdings" pitchFamily="2" charset="2"/>
              <a:buNone/>
            </a:pPr>
            <a:endParaRPr lang="en-US" sz="800" dirty="0" smtClean="0"/>
          </a:p>
          <a:p>
            <a:r>
              <a:rPr lang="en-US" sz="2600" dirty="0" smtClean="0"/>
              <a:t>Summary of the detailed project plan</a:t>
            </a:r>
          </a:p>
          <a:p>
            <a:pPr>
              <a:buFont typeface="Wingdings" pitchFamily="2" charset="2"/>
              <a:buNone/>
            </a:pPr>
            <a:endParaRPr lang="en-US" sz="800" dirty="0" smtClean="0"/>
          </a:p>
          <a:p>
            <a:r>
              <a:rPr lang="en-US" sz="2600" dirty="0" smtClean="0"/>
              <a:t>100 words maximum</a:t>
            </a:r>
          </a:p>
          <a:p>
            <a:endParaRPr lang="en-US" sz="800" dirty="0" smtClean="0"/>
          </a:p>
          <a:p>
            <a:r>
              <a:rPr lang="en-US" sz="2600" dirty="0" smtClean="0"/>
              <a:t>May be edited repeatedly until 11:59 p.m. on Friday, November 4, 2016</a:t>
            </a:r>
          </a:p>
          <a:p>
            <a:pPr>
              <a:buFont typeface="Wingdings" pitchFamily="2" charset="2"/>
              <a:buNone/>
            </a:pPr>
            <a:endParaRPr lang="en-US" sz="800" dirty="0" smtClean="0"/>
          </a:p>
          <a:p>
            <a:r>
              <a:rPr lang="en-US" sz="2600" dirty="0" smtClean="0"/>
              <a:t>The system keeps only the latest version uploaded</a:t>
            </a:r>
          </a:p>
          <a:p>
            <a:pPr>
              <a:buFont typeface="Wingdings" pitchFamily="2" charset="2"/>
              <a:buNone/>
            </a:pPr>
            <a:endParaRPr lang="en-US" sz="2800" dirty="0" smtClean="0"/>
          </a:p>
          <a:p>
            <a:pPr>
              <a:buFont typeface="Wingdings" pitchFamily="2" charset="2"/>
              <a:buNone/>
            </a:pPr>
            <a:endParaRPr lang="en-US" sz="2800" dirty="0" smtClean="0"/>
          </a:p>
          <a:p>
            <a:pPr>
              <a:buFont typeface="Wingdings" pitchFamily="2" charset="2"/>
              <a:buNone/>
            </a:pPr>
            <a:endParaRPr lang="en-US" sz="2800" dirty="0" smtClean="0"/>
          </a:p>
          <a:p>
            <a:pPr>
              <a:buFont typeface="Wingdings" pitchFamily="2" charset="2"/>
              <a:buNone/>
            </a:pPr>
            <a:endParaRPr lang="en-US" dirty="0" smtClean="0"/>
          </a:p>
          <a:p>
            <a:pPr>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r>
              <a:rPr lang="en-US" sz="3500" dirty="0" smtClean="0"/>
              <a:t>On-line Abstract Section</a:t>
            </a:r>
          </a:p>
        </p:txBody>
      </p:sp>
      <p:pic>
        <p:nvPicPr>
          <p:cNvPr id="3074" name="Picture 2" descr="C:\Users\User\Desktop\URCA grant proposal screen shot 1.png"/>
          <p:cNvPicPr>
            <a:picLocks noChangeAspect="1" noChangeArrowheads="1"/>
          </p:cNvPicPr>
          <p:nvPr/>
        </p:nvPicPr>
        <p:blipFill rotWithShape="1">
          <a:blip r:embed="rId3">
            <a:extLst>
              <a:ext uri="{28A0092B-C50C-407E-A947-70E740481C1C}">
                <a14:useLocalDpi xmlns:a14="http://schemas.microsoft.com/office/drawing/2010/main" val="0"/>
              </a:ext>
            </a:extLst>
          </a:blip>
          <a:srcRect t="15088" r="38211" b="32021"/>
          <a:stretch/>
        </p:blipFill>
        <p:spPr bwMode="auto">
          <a:xfrm>
            <a:off x="533400" y="1750978"/>
            <a:ext cx="7151451" cy="2821402"/>
          </a:xfrm>
          <a:prstGeom prst="rect">
            <a:avLst/>
          </a:prstGeom>
          <a:noFill/>
          <a:extLst>
            <a:ext uri="{909E8E84-426E-40DD-AFC4-6F175D3DCCD1}">
              <a14:hiddenFill xmlns:a14="http://schemas.microsoft.com/office/drawing/2010/main">
                <a:solidFill>
                  <a:srgbClr val="FFFFFF"/>
                </a:solidFill>
              </a14:hiddenFill>
            </a:ext>
          </a:extLst>
        </p:spPr>
      </p:pic>
      <p:sp>
        <p:nvSpPr>
          <p:cNvPr id="14340" name="Left Arrow 4"/>
          <p:cNvSpPr>
            <a:spLocks noChangeArrowheads="1"/>
          </p:cNvSpPr>
          <p:nvPr/>
        </p:nvSpPr>
        <p:spPr bwMode="auto">
          <a:xfrm>
            <a:off x="7075251" y="3356043"/>
            <a:ext cx="1219200" cy="484188"/>
          </a:xfrm>
          <a:prstGeom prst="leftArrow">
            <a:avLst>
              <a:gd name="adj1" fmla="val 50000"/>
              <a:gd name="adj2" fmla="val 50043"/>
            </a:avLst>
          </a:prstGeom>
          <a:solidFill>
            <a:schemeClr val="accent1"/>
          </a:solidFill>
          <a:ln w="9525" algn="ctr">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eaLnBrk="1" hangingPunct="1"/>
            <a:r>
              <a:rPr lang="en-US" sz="3500" dirty="0" smtClean="0"/>
              <a:t>Project Plan Should Address</a:t>
            </a:r>
          </a:p>
        </p:txBody>
      </p:sp>
      <p:sp>
        <p:nvSpPr>
          <p:cNvPr id="15363" name="Rectangle 3"/>
          <p:cNvSpPr>
            <a:spLocks noGrp="1" noChangeArrowheads="1"/>
          </p:cNvSpPr>
          <p:nvPr>
            <p:ph sz="quarter" idx="1"/>
          </p:nvPr>
        </p:nvSpPr>
        <p:spPr/>
        <p:txBody>
          <a:bodyPr>
            <a:normAutofit/>
          </a:bodyPr>
          <a:lstStyle/>
          <a:p>
            <a:pPr eaLnBrk="1" hangingPunct="1">
              <a:buFont typeface="Wingdings" pitchFamily="2" charset="2"/>
              <a:buNone/>
            </a:pPr>
            <a:r>
              <a:rPr lang="en-US" sz="2600" dirty="0" smtClean="0"/>
              <a:t>The two-page plan should include:</a:t>
            </a:r>
          </a:p>
          <a:p>
            <a:pPr eaLnBrk="1" hangingPunct="1">
              <a:buFont typeface="Wingdings" pitchFamily="2" charset="2"/>
              <a:buNone/>
            </a:pPr>
            <a:endParaRPr lang="en-US" sz="2600" dirty="0" smtClean="0"/>
          </a:p>
          <a:p>
            <a:pPr eaLnBrk="1" hangingPunct="1">
              <a:buFont typeface="Wingdings" pitchFamily="2" charset="2"/>
              <a:buNone/>
            </a:pPr>
            <a:endParaRPr lang="en-US" sz="800" dirty="0" smtClean="0"/>
          </a:p>
          <a:p>
            <a:pPr eaLnBrk="1" hangingPunct="1"/>
            <a:r>
              <a:rPr lang="en-US" sz="2600" dirty="0" smtClean="0"/>
              <a:t>Specific Aims</a:t>
            </a:r>
          </a:p>
          <a:p>
            <a:pPr eaLnBrk="1" hangingPunct="1">
              <a:buFont typeface="Wingdings" pitchFamily="2" charset="2"/>
              <a:buNone/>
            </a:pPr>
            <a:endParaRPr lang="en-US" sz="800" dirty="0" smtClean="0"/>
          </a:p>
          <a:p>
            <a:pPr eaLnBrk="1" hangingPunct="1"/>
            <a:r>
              <a:rPr lang="en-US" sz="2600" dirty="0" smtClean="0"/>
              <a:t>Research Design and Methods </a:t>
            </a:r>
          </a:p>
          <a:p>
            <a:pPr eaLnBrk="1" hangingPunct="1">
              <a:buFont typeface="Wingdings" pitchFamily="2" charset="2"/>
              <a:buNone/>
            </a:pPr>
            <a:endParaRPr lang="en-US" sz="800" dirty="0" smtClean="0"/>
          </a:p>
          <a:p>
            <a:pPr eaLnBrk="1" hangingPunct="1"/>
            <a:r>
              <a:rPr lang="en-US" sz="2600" dirty="0" smtClean="0"/>
              <a:t>Background and Significance</a:t>
            </a:r>
          </a:p>
          <a:p>
            <a:pPr eaLnBrk="1" hangingPunct="1">
              <a:buNone/>
            </a:pPr>
            <a:endParaRPr lang="en-US" sz="800" dirty="0" smtClean="0"/>
          </a:p>
          <a:p>
            <a:pPr eaLnBrk="1" hangingPunct="1"/>
            <a:r>
              <a:rPr lang="en-US" sz="2600" dirty="0" smtClean="0"/>
              <a:t>A Timeline</a:t>
            </a:r>
          </a:p>
          <a:p>
            <a:pPr eaLnBrk="1" hangingPunct="1"/>
            <a:endParaRPr lang="en-US" sz="2600" dirty="0"/>
          </a:p>
          <a:p>
            <a:pPr eaLnBrk="1" hangingPunct="1"/>
            <a:r>
              <a:rPr lang="en-US" sz="1800" dirty="0" smtClean="0"/>
              <a:t>References are not required, but if included must remain within two page maximum</a:t>
            </a:r>
          </a:p>
          <a:p>
            <a:pPr eaLnBrk="1" hangingPunct="1"/>
            <a:endParaRPr lang="en-US" dirty="0" smtClean="0"/>
          </a:p>
          <a:p>
            <a:pPr eaLnBrk="1" hangingPunct="1">
              <a:buFont typeface="Wingdings" pitchFamily="2" charset="2"/>
              <a:buNone/>
            </a:pPr>
            <a:endParaRPr lang="en-US" sz="1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pPr eaLnBrk="1" hangingPunct="1"/>
            <a:r>
              <a:rPr lang="en-US" sz="3500" dirty="0" smtClean="0"/>
              <a:t>Specific Aims</a:t>
            </a:r>
          </a:p>
        </p:txBody>
      </p:sp>
      <p:sp>
        <p:nvSpPr>
          <p:cNvPr id="16387" name="Rectangle 3"/>
          <p:cNvSpPr>
            <a:spLocks noGrp="1" noChangeArrowheads="1"/>
          </p:cNvSpPr>
          <p:nvPr>
            <p:ph sz="quarter" idx="1"/>
          </p:nvPr>
        </p:nvSpPr>
        <p:spPr>
          <a:xfrm>
            <a:off x="457200" y="1371600"/>
            <a:ext cx="7467600" cy="5102352"/>
          </a:xfrm>
        </p:spPr>
        <p:txBody>
          <a:bodyPr/>
          <a:lstStyle/>
          <a:p>
            <a:pPr eaLnBrk="1" hangingPunct="1"/>
            <a:endParaRPr lang="en-US" sz="2600" dirty="0" smtClean="0"/>
          </a:p>
          <a:p>
            <a:pPr eaLnBrk="1" hangingPunct="1"/>
            <a:r>
              <a:rPr lang="en-US" sz="2600" dirty="0" smtClean="0"/>
              <a:t>State what you intend to do</a:t>
            </a:r>
          </a:p>
          <a:p>
            <a:pPr eaLnBrk="1" hangingPunct="1">
              <a:buFont typeface="Wingdings" pitchFamily="2" charset="2"/>
              <a:buNone/>
            </a:pPr>
            <a:endParaRPr lang="en-US" sz="800" dirty="0" smtClean="0"/>
          </a:p>
          <a:p>
            <a:pPr eaLnBrk="1" hangingPunct="1"/>
            <a:r>
              <a:rPr lang="en-US" sz="2600" dirty="0" smtClean="0"/>
              <a:t>List the overall objectives and describe concisely and realistically what the project in your application is intended to accomplish</a:t>
            </a:r>
          </a:p>
          <a:p>
            <a:pPr eaLnBrk="1" hangingPunct="1">
              <a:buFont typeface="Wingdings" pitchFamily="2" charset="2"/>
              <a:buNone/>
            </a:pPr>
            <a:endParaRPr lang="en-US" sz="800" dirty="0" smtClean="0"/>
          </a:p>
          <a:p>
            <a:pPr eaLnBrk="1" hangingPunct="1"/>
            <a:r>
              <a:rPr lang="en-US" sz="2600" dirty="0" smtClean="0"/>
              <a:t>Include any hypotheses to be tested</a:t>
            </a:r>
          </a:p>
          <a:p>
            <a:pPr eaLnBrk="1" hangingPunct="1">
              <a:buFont typeface="Wingdings" pitchFamily="2" charset="2"/>
              <a:buNone/>
            </a:pPr>
            <a:endParaRPr lang="en-US" sz="800" dirty="0" smtClean="0"/>
          </a:p>
          <a:p>
            <a:pPr eaLnBrk="1" hangingPunct="1"/>
            <a:r>
              <a:rPr lang="en-US" sz="2600" dirty="0" smtClean="0"/>
              <a:t>Scripts for films or dramatic projects are not substitutes for a project plan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eaLnBrk="1" hangingPunct="1"/>
            <a:r>
              <a:rPr lang="en-US" sz="3500" dirty="0" smtClean="0"/>
              <a:t>Research Design and Methods</a:t>
            </a:r>
          </a:p>
        </p:txBody>
      </p:sp>
      <p:sp>
        <p:nvSpPr>
          <p:cNvPr id="17411" name="Rectangle 3"/>
          <p:cNvSpPr>
            <a:spLocks noGrp="1" noChangeArrowheads="1"/>
          </p:cNvSpPr>
          <p:nvPr>
            <p:ph sz="quarter" idx="1"/>
          </p:nvPr>
        </p:nvSpPr>
        <p:spPr>
          <a:xfrm>
            <a:off x="457200" y="1524000"/>
            <a:ext cx="8077200" cy="4953000"/>
          </a:xfrm>
        </p:spPr>
        <p:txBody>
          <a:bodyPr>
            <a:normAutofit fontScale="92500"/>
          </a:bodyPr>
          <a:lstStyle/>
          <a:p>
            <a:pPr eaLnBrk="1" hangingPunct="1"/>
            <a:r>
              <a:rPr lang="en-US" sz="2800" dirty="0" smtClean="0"/>
              <a:t>Describe the research design and the procedures to be used</a:t>
            </a:r>
          </a:p>
          <a:p>
            <a:pPr eaLnBrk="1" hangingPunct="1">
              <a:buFont typeface="Wingdings" pitchFamily="2" charset="2"/>
              <a:buNone/>
            </a:pPr>
            <a:endParaRPr lang="en-US" sz="800" dirty="0" smtClean="0"/>
          </a:p>
          <a:p>
            <a:pPr eaLnBrk="1" hangingPunct="1"/>
            <a:r>
              <a:rPr lang="en-US" sz="2800" dirty="0" smtClean="0"/>
              <a:t>How are you going to do the work</a:t>
            </a:r>
          </a:p>
          <a:p>
            <a:pPr eaLnBrk="1" hangingPunct="1">
              <a:buFont typeface="Wingdings" pitchFamily="2" charset="2"/>
              <a:buNone/>
            </a:pPr>
            <a:endParaRPr lang="en-US" sz="800" dirty="0" smtClean="0"/>
          </a:p>
          <a:p>
            <a:pPr eaLnBrk="1" hangingPunct="1"/>
            <a:r>
              <a:rPr lang="en-US" sz="2800" dirty="0" smtClean="0"/>
              <a:t>Include the means by which the applicable data will be collected, analyzed, and interpreted</a:t>
            </a:r>
          </a:p>
          <a:p>
            <a:pPr eaLnBrk="1" hangingPunct="1">
              <a:buFont typeface="Wingdings" pitchFamily="2" charset="2"/>
              <a:buNone/>
            </a:pPr>
            <a:endParaRPr lang="en-US" sz="800" dirty="0" smtClean="0"/>
          </a:p>
          <a:p>
            <a:pPr eaLnBrk="1" hangingPunct="1"/>
            <a:r>
              <a:rPr lang="en-US" sz="2800" dirty="0" smtClean="0"/>
              <a:t>Provide tentative sequence or timetable for project</a:t>
            </a:r>
          </a:p>
          <a:p>
            <a:pPr eaLnBrk="1" hangingPunct="1"/>
            <a:endParaRPr lang="en-US" sz="800" dirty="0" smtClean="0"/>
          </a:p>
          <a:p>
            <a:pPr eaLnBrk="1" hangingPunct="1"/>
            <a:r>
              <a:rPr lang="en-US" sz="2800" dirty="0" smtClean="0"/>
              <a:t>Mention if you are seeking approval to use human subjects</a:t>
            </a:r>
          </a:p>
          <a:p>
            <a:pPr eaLnBrk="1" hangingPunct="1"/>
            <a:endParaRPr lang="en-US" sz="2800" dirty="0" smtClean="0"/>
          </a:p>
          <a:p>
            <a:pPr eaLnBrk="1" hangingPunct="1"/>
            <a:endParaRPr lang="en-US" sz="2800" dirty="0" smtClean="0"/>
          </a:p>
          <a:p>
            <a:pPr eaLnBrk="1" hangingPunct="1"/>
            <a:endParaRPr lang="en-US" sz="2800" dirty="0" smtClean="0"/>
          </a:p>
          <a:p>
            <a:pPr eaLnBrk="1" hangingPunct="1">
              <a:buFont typeface="Wingdings" pitchFamily="2" charset="2"/>
              <a:buNone/>
            </a:pPr>
            <a:endParaRPr lang="en-US" sz="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eaLnBrk="1" hangingPunct="1"/>
            <a:r>
              <a:rPr lang="en-US" sz="3500" dirty="0" smtClean="0"/>
              <a:t>Background and Significance</a:t>
            </a:r>
          </a:p>
        </p:txBody>
      </p:sp>
      <p:sp>
        <p:nvSpPr>
          <p:cNvPr id="18435" name="Rectangle 3"/>
          <p:cNvSpPr>
            <a:spLocks noGrp="1" noChangeArrowheads="1"/>
          </p:cNvSpPr>
          <p:nvPr>
            <p:ph sz="quarter" idx="1"/>
          </p:nvPr>
        </p:nvSpPr>
        <p:spPr/>
        <p:txBody>
          <a:bodyPr>
            <a:normAutofit/>
          </a:bodyPr>
          <a:lstStyle/>
          <a:p>
            <a:pPr eaLnBrk="1" hangingPunct="1"/>
            <a:endParaRPr lang="en-US" sz="2600" dirty="0" smtClean="0"/>
          </a:p>
          <a:p>
            <a:pPr eaLnBrk="1" hangingPunct="1"/>
            <a:r>
              <a:rPr lang="en-US" sz="2600" dirty="0" smtClean="0"/>
              <a:t>Why is the work important?</a:t>
            </a:r>
          </a:p>
          <a:p>
            <a:pPr eaLnBrk="1" hangingPunct="1">
              <a:buFont typeface="Wingdings" pitchFamily="2" charset="2"/>
              <a:buNone/>
            </a:pPr>
            <a:endParaRPr lang="en-US" sz="800" dirty="0" smtClean="0"/>
          </a:p>
          <a:p>
            <a:pPr eaLnBrk="1" hangingPunct="1"/>
            <a:r>
              <a:rPr lang="en-US" sz="2600" dirty="0" smtClean="0"/>
              <a:t>Relate specific aims to the broader goals of your undergraduate education and field of study (major/minor)</a:t>
            </a:r>
          </a:p>
          <a:p>
            <a:pPr eaLnBrk="1" hangingPunct="1">
              <a:buFont typeface="Wingdings" pitchFamily="2" charset="2"/>
              <a:buNone/>
            </a:pPr>
            <a:endParaRPr lang="en-US" sz="800" dirty="0" smtClean="0"/>
          </a:p>
          <a:p>
            <a:pPr eaLnBrk="1" hangingPunct="1"/>
            <a:r>
              <a:rPr lang="en-US" sz="2600" dirty="0" smtClean="0"/>
              <a:t>Why is the award of significance to you?</a:t>
            </a:r>
          </a:p>
          <a:p>
            <a:pPr eaLnBrk="1" hangingPunct="1">
              <a:buFont typeface="Wingdings" pitchFamily="2" charset="2"/>
              <a:buNone/>
            </a:pPr>
            <a:endParaRPr lang="en-US" sz="800" dirty="0" smtClean="0"/>
          </a:p>
          <a:p>
            <a:pPr eaLnBrk="1" hangingPunct="1"/>
            <a:r>
              <a:rPr lang="en-US" sz="2600" dirty="0" smtClean="0"/>
              <a:t>What experiences or courses have prepared you to undertake this project?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sz="quarter" idx="1"/>
          </p:nvPr>
        </p:nvSpPr>
        <p:spPr/>
        <p:txBody>
          <a:bodyPr/>
          <a:lstStyle/>
          <a:p>
            <a:r>
              <a:rPr lang="en-US" dirty="0" smtClean="0"/>
              <a:t>Indicate duration of research or creative activity (two quarters, one year, etc.)</a:t>
            </a:r>
            <a:endParaRPr lang="en-US" dirty="0"/>
          </a:p>
        </p:txBody>
      </p:sp>
    </p:spTree>
    <p:extLst>
      <p:ext uri="{BB962C8B-B14F-4D97-AF65-F5344CB8AC3E}">
        <p14:creationId xmlns:p14="http://schemas.microsoft.com/office/powerpoint/2010/main" val="276290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r>
              <a:rPr lang="en-US" sz="3500" dirty="0" smtClean="0"/>
              <a:t>Human Subjects</a:t>
            </a:r>
          </a:p>
        </p:txBody>
      </p:sp>
      <p:sp>
        <p:nvSpPr>
          <p:cNvPr id="19459" name="Content Placeholder 2"/>
          <p:cNvSpPr>
            <a:spLocks noGrp="1"/>
          </p:cNvSpPr>
          <p:nvPr>
            <p:ph sz="quarter" idx="1"/>
          </p:nvPr>
        </p:nvSpPr>
        <p:spPr>
          <a:xfrm>
            <a:off x="228600" y="1600200"/>
            <a:ext cx="8305800" cy="4419600"/>
          </a:xfrm>
        </p:spPr>
        <p:txBody>
          <a:bodyPr/>
          <a:lstStyle/>
          <a:p>
            <a:pPr>
              <a:buFont typeface="Wingdings" pitchFamily="2" charset="2"/>
              <a:buNone/>
            </a:pPr>
            <a:r>
              <a:rPr lang="en-US" sz="2800" dirty="0" smtClean="0"/>
              <a:t>	</a:t>
            </a:r>
            <a:r>
              <a:rPr lang="en-US" sz="2600" dirty="0" smtClean="0"/>
              <a:t>Projects involving the use of human subjects must comply with the University guidelines for the use of human subjects. </a:t>
            </a:r>
          </a:p>
          <a:p>
            <a:pPr>
              <a:buFont typeface="Wingdings" pitchFamily="2" charset="2"/>
              <a:buNone/>
            </a:pPr>
            <a:endParaRPr lang="en-US" sz="1000" dirty="0" smtClean="0"/>
          </a:p>
          <a:p>
            <a:pPr>
              <a:buNone/>
            </a:pPr>
            <a:r>
              <a:rPr lang="en-US" sz="2800" dirty="0" smtClean="0"/>
              <a:t>	Details found at: </a:t>
            </a:r>
            <a:r>
              <a:rPr lang="en-US" sz="2200" dirty="0" smtClean="0">
                <a:hlinkClick r:id="rId3"/>
              </a:rPr>
              <a:t>http://www.research.ucsb.edu/compliance/human-subjects/</a:t>
            </a:r>
            <a:r>
              <a:rPr lang="en-US" sz="2200" dirty="0" smtClean="0"/>
              <a:t> </a:t>
            </a:r>
          </a:p>
          <a:p>
            <a:pPr>
              <a:buFont typeface="Wingdings" pitchFamily="2" charset="2"/>
              <a:buNone/>
            </a:pPr>
            <a:endParaRPr lang="en-US" sz="1200" dirty="0" smtClean="0"/>
          </a:p>
          <a:p>
            <a:pPr>
              <a:buNone/>
            </a:pPr>
            <a:r>
              <a:rPr lang="en-US" sz="2400" dirty="0" smtClean="0"/>
              <a:t>	</a:t>
            </a:r>
            <a:r>
              <a:rPr lang="en-US" sz="2600" dirty="0" smtClean="0"/>
              <a:t>Please speak with your mentor as soon as possible regarding this matter.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User\Desktop\URCA grant proposal screen shot 2.png"/>
          <p:cNvPicPr>
            <a:picLocks noChangeAspect="1" noChangeArrowheads="1"/>
          </p:cNvPicPr>
          <p:nvPr/>
        </p:nvPicPr>
        <p:blipFill rotWithShape="1">
          <a:blip r:embed="rId3">
            <a:extLst>
              <a:ext uri="{28A0092B-C50C-407E-A947-70E740481C1C}">
                <a14:useLocalDpi xmlns:a14="http://schemas.microsoft.com/office/drawing/2010/main" val="0"/>
              </a:ext>
            </a:extLst>
          </a:blip>
          <a:srcRect l="1274"/>
          <a:stretch/>
        </p:blipFill>
        <p:spPr bwMode="auto">
          <a:xfrm>
            <a:off x="490126" y="1752600"/>
            <a:ext cx="7663274" cy="3581400"/>
          </a:xfrm>
          <a:prstGeom prst="rect">
            <a:avLst/>
          </a:prstGeom>
          <a:noFill/>
          <a:extLst>
            <a:ext uri="{909E8E84-426E-40DD-AFC4-6F175D3DCCD1}">
              <a14:hiddenFill xmlns:a14="http://schemas.microsoft.com/office/drawing/2010/main">
                <a:solidFill>
                  <a:srgbClr val="FFFFFF"/>
                </a:solidFill>
              </a14:hiddenFill>
            </a:ext>
          </a:extLst>
        </p:spPr>
      </p:pic>
      <p:sp>
        <p:nvSpPr>
          <p:cNvPr id="20482" name="Title 1"/>
          <p:cNvSpPr>
            <a:spLocks noGrp="1"/>
          </p:cNvSpPr>
          <p:nvPr>
            <p:ph type="title"/>
          </p:nvPr>
        </p:nvSpPr>
        <p:spPr/>
        <p:txBody>
          <a:bodyPr>
            <a:normAutofit/>
          </a:bodyPr>
          <a:lstStyle/>
          <a:p>
            <a:r>
              <a:rPr lang="en-US" sz="3500" dirty="0" smtClean="0"/>
              <a:t>Project Plan Submission</a:t>
            </a:r>
          </a:p>
        </p:txBody>
      </p:sp>
      <p:sp>
        <p:nvSpPr>
          <p:cNvPr id="20484" name="Left Arrow 4"/>
          <p:cNvSpPr>
            <a:spLocks noChangeArrowheads="1"/>
          </p:cNvSpPr>
          <p:nvPr/>
        </p:nvSpPr>
        <p:spPr bwMode="auto">
          <a:xfrm>
            <a:off x="5105400" y="3733800"/>
            <a:ext cx="1676400" cy="484188"/>
          </a:xfrm>
          <a:prstGeom prst="leftArrow">
            <a:avLst>
              <a:gd name="adj1" fmla="val 50000"/>
              <a:gd name="adj2" fmla="val 50058"/>
            </a:avLst>
          </a:prstGeom>
          <a:solidFill>
            <a:schemeClr val="accent1"/>
          </a:solidFill>
          <a:ln w="9525" algn="ctr">
            <a:solidFill>
              <a:schemeClr val="tx1"/>
            </a:solidFill>
            <a:round/>
            <a:headEnd/>
            <a:tailEnd/>
          </a:ln>
        </p:spPr>
        <p:txBody>
          <a:bodyPr/>
          <a:lstStyle/>
          <a:p>
            <a:endParaRPr lang="en-US" sz="1600"/>
          </a:p>
        </p:txBody>
      </p:sp>
      <p:sp>
        <p:nvSpPr>
          <p:cNvPr id="3" name="Rectangle 2"/>
          <p:cNvSpPr/>
          <p:nvPr/>
        </p:nvSpPr>
        <p:spPr>
          <a:xfrm>
            <a:off x="4114800" y="5638800"/>
            <a:ext cx="29718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3400" y="228600"/>
            <a:ext cx="8015287" cy="755650"/>
          </a:xfrm>
        </p:spPr>
        <p:txBody>
          <a:bodyPr>
            <a:normAutofit/>
          </a:bodyPr>
          <a:lstStyle/>
          <a:p>
            <a:pPr eaLnBrk="1" hangingPunct="1"/>
            <a:r>
              <a:rPr lang="en-US" sz="3500" dirty="0" smtClean="0"/>
              <a:t>Budget</a:t>
            </a:r>
          </a:p>
        </p:txBody>
      </p:sp>
      <p:sp>
        <p:nvSpPr>
          <p:cNvPr id="21507" name="Rectangle 3"/>
          <p:cNvSpPr>
            <a:spLocks noGrp="1" noChangeArrowheads="1"/>
          </p:cNvSpPr>
          <p:nvPr>
            <p:ph sz="quarter" idx="1"/>
          </p:nvPr>
        </p:nvSpPr>
        <p:spPr>
          <a:xfrm>
            <a:off x="457200" y="990600"/>
            <a:ext cx="8229600" cy="5486400"/>
          </a:xfrm>
        </p:spPr>
        <p:txBody>
          <a:bodyPr>
            <a:normAutofit fontScale="92500" lnSpcReduction="10000"/>
          </a:bodyPr>
          <a:lstStyle/>
          <a:p>
            <a:pPr eaLnBrk="1" hangingPunct="1">
              <a:lnSpc>
                <a:spcPct val="90000"/>
              </a:lnSpc>
              <a:buFont typeface="Wingdings" pitchFamily="2" charset="2"/>
              <a:buNone/>
            </a:pPr>
            <a:endParaRPr lang="en-US" sz="1000" dirty="0" smtClean="0"/>
          </a:p>
          <a:p>
            <a:pPr eaLnBrk="1" hangingPunct="1">
              <a:lnSpc>
                <a:spcPct val="90000"/>
              </a:lnSpc>
            </a:pPr>
            <a:r>
              <a:rPr lang="en-US" sz="2400" dirty="0" smtClean="0"/>
              <a:t>Must use URCA Budget Form (available on website)</a:t>
            </a:r>
          </a:p>
          <a:p>
            <a:pPr marL="0" indent="0" eaLnBrk="1" hangingPunct="1">
              <a:lnSpc>
                <a:spcPct val="90000"/>
              </a:lnSpc>
              <a:buNone/>
            </a:pPr>
            <a:endParaRPr lang="en-US" sz="800" dirty="0" smtClean="0"/>
          </a:p>
          <a:p>
            <a:pPr eaLnBrk="1" hangingPunct="1">
              <a:lnSpc>
                <a:spcPct val="90000"/>
              </a:lnSpc>
            </a:pPr>
            <a:r>
              <a:rPr lang="en-US" sz="2400" dirty="0" smtClean="0"/>
              <a:t>Listing of costs connected with the project </a:t>
            </a:r>
          </a:p>
          <a:p>
            <a:pPr marL="0" indent="0" eaLnBrk="1" hangingPunct="1">
              <a:lnSpc>
                <a:spcPct val="90000"/>
              </a:lnSpc>
              <a:buNone/>
            </a:pPr>
            <a:endParaRPr lang="en-US" sz="800" dirty="0" smtClean="0"/>
          </a:p>
          <a:p>
            <a:pPr eaLnBrk="1" hangingPunct="1">
              <a:lnSpc>
                <a:spcPct val="90000"/>
              </a:lnSpc>
            </a:pPr>
            <a:r>
              <a:rPr lang="en-US" sz="2400" dirty="0" smtClean="0"/>
              <a:t>Maximum award per project is $750</a:t>
            </a:r>
          </a:p>
          <a:p>
            <a:pPr marL="0" indent="0" eaLnBrk="1" hangingPunct="1">
              <a:lnSpc>
                <a:spcPct val="90000"/>
              </a:lnSpc>
              <a:buNone/>
            </a:pPr>
            <a:endParaRPr lang="en-US" sz="800" dirty="0" smtClean="0"/>
          </a:p>
          <a:p>
            <a:pPr eaLnBrk="1" hangingPunct="1">
              <a:lnSpc>
                <a:spcPct val="90000"/>
              </a:lnSpc>
            </a:pPr>
            <a:r>
              <a:rPr lang="en-US" sz="2400" dirty="0" smtClean="0"/>
              <a:t>Only valid, justifiable expenses will be considered</a:t>
            </a:r>
          </a:p>
          <a:p>
            <a:pPr marL="0" indent="0" eaLnBrk="1" hangingPunct="1">
              <a:lnSpc>
                <a:spcPct val="90000"/>
              </a:lnSpc>
              <a:buNone/>
            </a:pPr>
            <a:endParaRPr lang="en-US" sz="800" dirty="0" smtClean="0"/>
          </a:p>
          <a:p>
            <a:pPr>
              <a:lnSpc>
                <a:spcPct val="90000"/>
              </a:lnSpc>
            </a:pPr>
            <a:r>
              <a:rPr lang="en-US" dirty="0"/>
              <a:t>Conference related expenses will not be </a:t>
            </a:r>
            <a:r>
              <a:rPr lang="en-US" dirty="0" smtClean="0"/>
              <a:t>funded</a:t>
            </a:r>
            <a:endParaRPr lang="en-US" sz="2400" dirty="0" smtClean="0"/>
          </a:p>
          <a:p>
            <a:pPr marL="0" indent="0" eaLnBrk="1" hangingPunct="1">
              <a:lnSpc>
                <a:spcPct val="90000"/>
              </a:lnSpc>
              <a:buNone/>
            </a:pPr>
            <a:endParaRPr lang="en-US" sz="800" dirty="0" smtClean="0"/>
          </a:p>
          <a:p>
            <a:pPr eaLnBrk="1" hangingPunct="1">
              <a:lnSpc>
                <a:spcPct val="90000"/>
              </a:lnSpc>
            </a:pPr>
            <a:r>
              <a:rPr lang="en-US" sz="2400" dirty="0" smtClean="0"/>
              <a:t>Your methodology section should be the basis of your budget</a:t>
            </a:r>
          </a:p>
          <a:p>
            <a:pPr marL="0" indent="0" eaLnBrk="1" hangingPunct="1">
              <a:lnSpc>
                <a:spcPct val="90000"/>
              </a:lnSpc>
              <a:buNone/>
            </a:pPr>
            <a:endParaRPr lang="en-US" sz="800" dirty="0" smtClean="0"/>
          </a:p>
          <a:p>
            <a:r>
              <a:rPr lang="en-US" sz="2400" dirty="0" smtClean="0"/>
              <a:t>For projects costing in excess of $750, list all costs on the budget form and indicate how remaining costs will be covered in order to bring the entire project to successful completion</a:t>
            </a:r>
          </a:p>
          <a:p>
            <a:pPr marL="0" indent="0">
              <a:buNone/>
            </a:pPr>
            <a:endParaRPr lang="en-US" sz="800" dirty="0" smtClean="0"/>
          </a:p>
          <a:p>
            <a:r>
              <a:rPr lang="en-US" sz="2400" dirty="0" smtClean="0"/>
              <a:t>Budget must be reviewed and endorsed by mentor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eaLnBrk="1" hangingPunct="1"/>
            <a:r>
              <a:rPr lang="en-US" sz="3500" dirty="0" smtClean="0"/>
              <a:t>Who is Eligible to Apply?</a:t>
            </a:r>
          </a:p>
        </p:txBody>
      </p:sp>
      <p:sp>
        <p:nvSpPr>
          <p:cNvPr id="5123" name="Rectangle 3"/>
          <p:cNvSpPr>
            <a:spLocks noGrp="1" noChangeArrowheads="1"/>
          </p:cNvSpPr>
          <p:nvPr>
            <p:ph sz="quarter" idx="1"/>
          </p:nvPr>
        </p:nvSpPr>
        <p:spPr>
          <a:xfrm>
            <a:off x="533400" y="1524000"/>
            <a:ext cx="8077200" cy="4495800"/>
          </a:xfrm>
        </p:spPr>
        <p:txBody>
          <a:bodyPr>
            <a:normAutofit/>
          </a:bodyPr>
          <a:lstStyle/>
          <a:p>
            <a:pPr marL="0" indent="0" eaLnBrk="1" hangingPunct="1">
              <a:buFont typeface="Wingdings" pitchFamily="2" charset="2"/>
              <a:buNone/>
            </a:pPr>
            <a:r>
              <a:rPr lang="en-US" sz="2600" dirty="0" smtClean="0"/>
              <a:t>To be eligible for an URCA grant, an applicant must be:</a:t>
            </a:r>
          </a:p>
          <a:p>
            <a:pPr marL="0" indent="0" eaLnBrk="1" hangingPunct="1">
              <a:buFont typeface="Wingdings" pitchFamily="2" charset="2"/>
              <a:buNone/>
            </a:pPr>
            <a:endParaRPr lang="en-US" sz="2000" dirty="0" smtClean="0"/>
          </a:p>
          <a:p>
            <a:r>
              <a:rPr lang="en-US" sz="2800" dirty="0" smtClean="0"/>
              <a:t>an undergraduate student in good academic standing and remain so throughout the funding period</a:t>
            </a:r>
          </a:p>
          <a:p>
            <a:endParaRPr lang="en-US" sz="800" dirty="0" smtClean="0"/>
          </a:p>
          <a:p>
            <a:pPr marL="0" indent="0" eaLnBrk="1" hangingPunct="1">
              <a:buFont typeface="Wingdings" pitchFamily="2" charset="2"/>
              <a:buNone/>
            </a:pPr>
            <a:r>
              <a:rPr lang="en-US" sz="2800" dirty="0" smtClean="0">
                <a:solidFill>
                  <a:srgbClr val="FF0000"/>
                </a:solidFill>
              </a:rPr>
              <a:t>AND</a:t>
            </a:r>
          </a:p>
          <a:p>
            <a:pPr marL="0" indent="0" eaLnBrk="1" hangingPunct="1">
              <a:buFont typeface="Wingdings" pitchFamily="2" charset="2"/>
              <a:buNone/>
            </a:pPr>
            <a:endParaRPr lang="en-US" sz="800" dirty="0" smtClean="0">
              <a:solidFill>
                <a:srgbClr val="FF0000"/>
              </a:solidFill>
            </a:endParaRPr>
          </a:p>
          <a:p>
            <a:r>
              <a:rPr lang="en-US" sz="2800" dirty="0" smtClean="0"/>
              <a:t>engaged in a student initiated project during the 2016-2017 academic year</a:t>
            </a:r>
          </a:p>
          <a:p>
            <a:pPr marL="0" indent="0" eaLnBrk="1" hangingPunct="1">
              <a:buNone/>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pPr eaLnBrk="1" hangingPunct="1"/>
            <a:r>
              <a:rPr lang="en-US" sz="3500" dirty="0" smtClean="0"/>
              <a:t>Budget Components</a:t>
            </a:r>
          </a:p>
        </p:txBody>
      </p:sp>
      <p:sp>
        <p:nvSpPr>
          <p:cNvPr id="22531" name="Rectangle 3"/>
          <p:cNvSpPr>
            <a:spLocks noGrp="1" noChangeArrowheads="1"/>
          </p:cNvSpPr>
          <p:nvPr>
            <p:ph sz="quarter" idx="1"/>
          </p:nvPr>
        </p:nvSpPr>
        <p:spPr/>
        <p:txBody>
          <a:bodyPr/>
          <a:lstStyle/>
          <a:p>
            <a:pPr eaLnBrk="1" hangingPunct="1"/>
            <a:r>
              <a:rPr lang="en-US" sz="2800" dirty="0" smtClean="0"/>
              <a:t>General supplies</a:t>
            </a:r>
          </a:p>
          <a:p>
            <a:pPr eaLnBrk="1" hangingPunct="1"/>
            <a:endParaRPr lang="en-US" sz="2800" dirty="0" smtClean="0"/>
          </a:p>
          <a:p>
            <a:pPr eaLnBrk="1" hangingPunct="1"/>
            <a:r>
              <a:rPr lang="en-US" sz="2800" dirty="0" smtClean="0"/>
              <a:t>Other Costs</a:t>
            </a:r>
          </a:p>
          <a:p>
            <a:pPr eaLnBrk="1" hangingPunct="1"/>
            <a:endParaRPr lang="en-US" sz="2800" dirty="0" smtClean="0"/>
          </a:p>
          <a:p>
            <a:pPr eaLnBrk="1" hangingPunct="1"/>
            <a:r>
              <a:rPr lang="en-US" sz="2800" dirty="0" smtClean="0"/>
              <a:t>Domestic travel</a:t>
            </a:r>
          </a:p>
          <a:p>
            <a:pPr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pPr eaLnBrk="1" hangingPunct="1"/>
            <a:r>
              <a:rPr lang="en-US" sz="3500" dirty="0" smtClean="0"/>
              <a:t>General Supplies</a:t>
            </a:r>
          </a:p>
        </p:txBody>
      </p:sp>
      <p:sp>
        <p:nvSpPr>
          <p:cNvPr id="23555" name="Rectangle 3"/>
          <p:cNvSpPr>
            <a:spLocks noGrp="1" noChangeArrowheads="1"/>
          </p:cNvSpPr>
          <p:nvPr>
            <p:ph sz="quarter" idx="1"/>
          </p:nvPr>
        </p:nvSpPr>
        <p:spPr>
          <a:xfrm>
            <a:off x="457200" y="1600200"/>
            <a:ext cx="8229600" cy="4873752"/>
          </a:xfrm>
        </p:spPr>
        <p:txBody>
          <a:bodyPr/>
          <a:lstStyle/>
          <a:p>
            <a:pPr eaLnBrk="1" hangingPunct="1">
              <a:lnSpc>
                <a:spcPct val="90000"/>
              </a:lnSpc>
              <a:buFont typeface="Wingdings" pitchFamily="2" charset="2"/>
              <a:buNone/>
            </a:pPr>
            <a:r>
              <a:rPr lang="en-US" sz="2600" dirty="0" smtClean="0"/>
              <a:t>General office supplies and consumables </a:t>
            </a:r>
          </a:p>
          <a:p>
            <a:pPr eaLnBrk="1" hangingPunct="1">
              <a:lnSpc>
                <a:spcPct val="90000"/>
              </a:lnSpc>
              <a:buFont typeface="Wingdings" pitchFamily="2" charset="2"/>
              <a:buNone/>
            </a:pPr>
            <a:r>
              <a:rPr lang="en-US" sz="2600" dirty="0" smtClean="0"/>
              <a:t>limited to $150 with cost maximums of:</a:t>
            </a:r>
          </a:p>
          <a:p>
            <a:pPr eaLnBrk="1" hangingPunct="1">
              <a:lnSpc>
                <a:spcPct val="90000"/>
              </a:lnSpc>
              <a:buFont typeface="Wingdings" pitchFamily="2" charset="2"/>
              <a:buNone/>
            </a:pPr>
            <a:endParaRPr lang="en-US" sz="2800" dirty="0" smtClean="0"/>
          </a:p>
          <a:p>
            <a:pPr eaLnBrk="1" hangingPunct="1">
              <a:lnSpc>
                <a:spcPct val="90000"/>
              </a:lnSpc>
            </a:pPr>
            <a:r>
              <a:rPr lang="en-US" sz="2600" dirty="0" smtClean="0"/>
              <a:t>Office supplies &amp; photocopying = $30 </a:t>
            </a:r>
          </a:p>
          <a:p>
            <a:pPr marL="0" indent="0" eaLnBrk="1" hangingPunct="1">
              <a:lnSpc>
                <a:spcPct val="90000"/>
              </a:lnSpc>
              <a:buNone/>
            </a:pPr>
            <a:endParaRPr lang="en-US" sz="800" dirty="0" smtClean="0"/>
          </a:p>
          <a:p>
            <a:pPr eaLnBrk="1" hangingPunct="1">
              <a:lnSpc>
                <a:spcPct val="90000"/>
              </a:lnSpc>
            </a:pPr>
            <a:r>
              <a:rPr lang="en-US" sz="2600" dirty="0" smtClean="0"/>
              <a:t>Computer related supplies (ink &amp; paper) = $40</a:t>
            </a:r>
          </a:p>
          <a:p>
            <a:pPr marL="0" indent="0" eaLnBrk="1" hangingPunct="1">
              <a:lnSpc>
                <a:spcPct val="90000"/>
              </a:lnSpc>
              <a:buNone/>
            </a:pPr>
            <a:endParaRPr lang="en-US" sz="800" dirty="0" smtClean="0"/>
          </a:p>
          <a:p>
            <a:pPr eaLnBrk="1" hangingPunct="1">
              <a:lnSpc>
                <a:spcPct val="90000"/>
              </a:lnSpc>
            </a:pPr>
            <a:r>
              <a:rPr lang="en-US" sz="2600" dirty="0" smtClean="0"/>
              <a:t>Binding of final report = $30</a:t>
            </a:r>
          </a:p>
          <a:p>
            <a:pPr marL="0" indent="0" eaLnBrk="1" hangingPunct="1">
              <a:lnSpc>
                <a:spcPct val="90000"/>
              </a:lnSpc>
              <a:buNone/>
            </a:pPr>
            <a:endParaRPr lang="en-US" sz="800" dirty="0" smtClean="0"/>
          </a:p>
          <a:p>
            <a:pPr eaLnBrk="1" hangingPunct="1">
              <a:lnSpc>
                <a:spcPct val="90000"/>
              </a:lnSpc>
            </a:pPr>
            <a:r>
              <a:rPr lang="en-US" sz="2600" dirty="0" smtClean="0"/>
              <a:t>Poster materials = $50</a:t>
            </a:r>
          </a:p>
          <a:p>
            <a:pPr eaLnBrk="1" hangingPunct="1">
              <a:lnSpc>
                <a:spcPct val="90000"/>
              </a:lnSpc>
              <a:buNone/>
            </a:pPr>
            <a:endParaRPr lang="en-US" sz="2800" dirty="0" smtClean="0"/>
          </a:p>
          <a:p>
            <a:pPr eaLnBrk="1" hangingPunct="1">
              <a:lnSpc>
                <a:spcPct val="90000"/>
              </a:lnSpc>
              <a:buFont typeface="Wingdings" pitchFamily="2" charset="2"/>
              <a:buNone/>
            </a:pPr>
            <a:endParaRPr lang="en-US" sz="1200" dirty="0" smtClean="0"/>
          </a:p>
          <a:p>
            <a:pPr eaLnBrk="1" hangingPunct="1">
              <a:lnSpc>
                <a:spcPct val="90000"/>
              </a:lnSpc>
              <a:buFont typeface="Wingdings" pitchFamily="2" charset="2"/>
              <a:buNone/>
            </a:pPr>
            <a:endParaRPr lang="en-US" sz="9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304800"/>
            <a:ext cx="7467600" cy="884238"/>
          </a:xfrm>
        </p:spPr>
        <p:txBody>
          <a:bodyPr>
            <a:normAutofit/>
          </a:bodyPr>
          <a:lstStyle/>
          <a:p>
            <a:pPr eaLnBrk="1" hangingPunct="1"/>
            <a:r>
              <a:rPr lang="en-US" sz="3500" dirty="0" smtClean="0"/>
              <a:t>Other Costs</a:t>
            </a:r>
          </a:p>
        </p:txBody>
      </p:sp>
      <p:sp>
        <p:nvSpPr>
          <p:cNvPr id="24579" name="Rectangle 3"/>
          <p:cNvSpPr>
            <a:spLocks noGrp="1" noChangeArrowheads="1"/>
          </p:cNvSpPr>
          <p:nvPr>
            <p:ph sz="quarter" idx="1"/>
          </p:nvPr>
        </p:nvSpPr>
        <p:spPr>
          <a:xfrm>
            <a:off x="457200" y="1143000"/>
            <a:ext cx="8052309" cy="4572000"/>
          </a:xfrm>
        </p:spPr>
        <p:txBody>
          <a:bodyPr>
            <a:noAutofit/>
          </a:bodyPr>
          <a:lstStyle/>
          <a:p>
            <a:pPr marL="0" indent="0" eaLnBrk="1" hangingPunct="1">
              <a:buFont typeface="Wingdings" pitchFamily="2" charset="2"/>
              <a:buNone/>
            </a:pPr>
            <a:r>
              <a:rPr lang="en-US" dirty="0" smtClean="0"/>
              <a:t>Non-consumable services &amp; other expenditures</a:t>
            </a:r>
          </a:p>
          <a:p>
            <a:pPr marL="0" indent="0" eaLnBrk="1" hangingPunct="1">
              <a:buFont typeface="Wingdings" pitchFamily="2" charset="2"/>
              <a:buNone/>
            </a:pPr>
            <a:endParaRPr lang="en-US" sz="800" dirty="0" smtClean="0"/>
          </a:p>
          <a:p>
            <a:pPr marL="0" indent="0" eaLnBrk="1" hangingPunct="1">
              <a:buFont typeface="Wingdings" pitchFamily="2" charset="2"/>
              <a:buNone/>
            </a:pPr>
            <a:r>
              <a:rPr lang="en-US" dirty="0"/>
              <a:t>	</a:t>
            </a:r>
            <a:r>
              <a:rPr lang="en-US" dirty="0" smtClean="0"/>
              <a:t>--Rental of equipment</a:t>
            </a:r>
          </a:p>
          <a:p>
            <a:pPr marL="0" indent="0">
              <a:buNone/>
            </a:pPr>
            <a:r>
              <a:rPr lang="en-US" dirty="0" smtClean="0"/>
              <a:t>	--Laboratory </a:t>
            </a:r>
            <a:r>
              <a:rPr lang="en-US" dirty="0"/>
              <a:t>supplies</a:t>
            </a:r>
            <a:br>
              <a:rPr lang="en-US" dirty="0"/>
            </a:br>
            <a:r>
              <a:rPr lang="en-US" dirty="0"/>
              <a:t>	</a:t>
            </a:r>
            <a:r>
              <a:rPr lang="en-US" dirty="0" smtClean="0"/>
              <a:t>--Books</a:t>
            </a:r>
          </a:p>
          <a:p>
            <a:pPr marL="0" indent="0" eaLnBrk="1" hangingPunct="1">
              <a:buFont typeface="Wingdings" pitchFamily="2" charset="2"/>
              <a:buNone/>
            </a:pPr>
            <a:r>
              <a:rPr lang="en-US" dirty="0" smtClean="0"/>
              <a:t>	--Duplication costs for paper surveys </a:t>
            </a:r>
          </a:p>
          <a:p>
            <a:pPr marL="0" indent="0" eaLnBrk="1" hangingPunct="1">
              <a:buFont typeface="Wingdings" pitchFamily="2" charset="2"/>
              <a:buNone/>
            </a:pPr>
            <a:r>
              <a:rPr lang="en-US" dirty="0" smtClean="0"/>
              <a:t>	--Fees for access to databases, online services, etc</a:t>
            </a:r>
          </a:p>
          <a:p>
            <a:pPr marL="0" indent="0" eaLnBrk="1" hangingPunct="1">
              <a:buFont typeface="Wingdings" pitchFamily="2" charset="2"/>
              <a:buNone/>
            </a:pPr>
            <a:r>
              <a:rPr lang="en-US" dirty="0" smtClean="0"/>
              <a:t>	--Cost to purchase film, music, or stage props</a:t>
            </a:r>
          </a:p>
          <a:p>
            <a:pPr marL="0" indent="0" eaLnBrk="1" hangingPunct="1">
              <a:buFont typeface="Wingdings" pitchFamily="2" charset="2"/>
              <a:buNone/>
            </a:pPr>
            <a:r>
              <a:rPr lang="en-US" dirty="0" smtClean="0"/>
              <a:t>	--Payment of subjects (cash payment or drawing)</a:t>
            </a:r>
          </a:p>
          <a:p>
            <a:pPr marL="0" indent="0" eaLnBrk="1" hangingPunct="1">
              <a:buFont typeface="Wingdings" pitchFamily="2" charset="2"/>
              <a:buNone/>
            </a:pPr>
            <a:r>
              <a:rPr lang="en-US" dirty="0" smtClean="0"/>
              <a:t>	--Payment for services (cannot be via payroll)</a:t>
            </a:r>
          </a:p>
          <a:p>
            <a:pPr marL="0" indent="0" eaLnBrk="1" hangingPunct="1">
              <a:buFont typeface="Wingdings" pitchFamily="2" charset="2"/>
              <a:buNone/>
            </a:pPr>
            <a:endParaRPr lang="en-US" sz="800" dirty="0" smtClean="0"/>
          </a:p>
          <a:p>
            <a:pPr marL="0" indent="0" eaLnBrk="1" hangingPunct="1">
              <a:buFont typeface="Wingdings" pitchFamily="2" charset="2"/>
              <a:buNone/>
            </a:pPr>
            <a:r>
              <a:rPr lang="en-US" u="sng" dirty="0" smtClean="0">
                <a:solidFill>
                  <a:srgbClr val="FF0000"/>
                </a:solidFill>
              </a:rPr>
              <a:t>Will not provide funding for salary or for the purchase of equipment or computer hardware and software!</a:t>
            </a:r>
          </a:p>
          <a:p>
            <a:pPr marL="0" indent="0" eaLnBrk="1" hangingPunct="1">
              <a:buFont typeface="Wingdings" pitchFamily="2" charset="2"/>
              <a:buNone/>
            </a:pPr>
            <a:r>
              <a:rPr lang="en-US" dirty="0" smtClean="0"/>
              <a:t>	</a:t>
            </a:r>
          </a:p>
        </p:txBody>
      </p:sp>
      <p:sp>
        <p:nvSpPr>
          <p:cNvPr id="24580" name="Rectangle 4"/>
          <p:cNvSpPr>
            <a:spLocks noChangeArrowheads="1"/>
          </p:cNvSpPr>
          <p:nvPr/>
        </p:nvSpPr>
        <p:spPr bwMode="auto">
          <a:xfrm>
            <a:off x="569913" y="2413000"/>
            <a:ext cx="184150" cy="476250"/>
          </a:xfrm>
          <a:prstGeom prst="rect">
            <a:avLst/>
          </a:prstGeom>
          <a:noFill/>
          <a:ln w="9525">
            <a:noFill/>
            <a:miter lim="800000"/>
            <a:headEnd/>
            <a:tailEnd/>
          </a:ln>
        </p:spPr>
        <p:txBody>
          <a:bodyPr wrap="none">
            <a:spAutoFit/>
          </a:bodyPr>
          <a:lstStyle/>
          <a:p>
            <a:pPr eaLnBrk="1" hangingPunct="1">
              <a:lnSpc>
                <a:spcPct val="90000"/>
              </a:lnSpc>
              <a:spcBef>
                <a:spcPct val="20000"/>
              </a:spcBef>
              <a:buClr>
                <a:schemeClr val="hlink"/>
              </a:buClr>
              <a:buSzPct val="80000"/>
              <a:buFont typeface="Wingdings" pitchFamily="2" charset="2"/>
              <a:buNone/>
            </a:pPr>
            <a:endParaRPr lang="en-US" sz="28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304800"/>
            <a:ext cx="7467600" cy="884238"/>
          </a:xfrm>
        </p:spPr>
        <p:txBody>
          <a:bodyPr>
            <a:normAutofit/>
          </a:bodyPr>
          <a:lstStyle/>
          <a:p>
            <a:pPr eaLnBrk="1" hangingPunct="1"/>
            <a:r>
              <a:rPr lang="en-US" sz="3500" dirty="0" smtClean="0"/>
              <a:t>Payment of Subjects</a:t>
            </a:r>
          </a:p>
        </p:txBody>
      </p:sp>
      <p:sp>
        <p:nvSpPr>
          <p:cNvPr id="24579" name="Rectangle 3"/>
          <p:cNvSpPr>
            <a:spLocks noGrp="1" noChangeArrowheads="1"/>
          </p:cNvSpPr>
          <p:nvPr>
            <p:ph sz="quarter" idx="1"/>
          </p:nvPr>
        </p:nvSpPr>
        <p:spPr>
          <a:xfrm>
            <a:off x="457200" y="1295400"/>
            <a:ext cx="8052309" cy="4572000"/>
          </a:xfrm>
        </p:spPr>
        <p:txBody>
          <a:bodyPr>
            <a:noAutofit/>
          </a:bodyPr>
          <a:lstStyle/>
          <a:p>
            <a:r>
              <a:rPr lang="en-US" dirty="0" smtClean="0"/>
              <a:t>Test </a:t>
            </a:r>
            <a:r>
              <a:rPr lang="en-US" dirty="0"/>
              <a:t>Subjects: </a:t>
            </a:r>
            <a:r>
              <a:rPr lang="en-US" dirty="0" smtClean="0"/>
              <a:t>We will </a:t>
            </a:r>
            <a:r>
              <a:rPr lang="en-US" dirty="0"/>
              <a:t>fund $5-$30 per </a:t>
            </a:r>
            <a:r>
              <a:rPr lang="en-US" dirty="0" smtClean="0"/>
              <a:t>subject</a:t>
            </a:r>
          </a:p>
          <a:p>
            <a:pPr marL="0" indent="0">
              <a:lnSpc>
                <a:spcPct val="90000"/>
              </a:lnSpc>
              <a:buNone/>
            </a:pPr>
            <a:endParaRPr lang="en-US" sz="700" dirty="0"/>
          </a:p>
          <a:p>
            <a:r>
              <a:rPr lang="en-US" dirty="0" smtClean="0"/>
              <a:t>Questionnaire </a:t>
            </a:r>
            <a:r>
              <a:rPr lang="en-US" dirty="0"/>
              <a:t>or </a:t>
            </a:r>
            <a:r>
              <a:rPr lang="en-US" dirty="0" smtClean="0"/>
              <a:t>Survey Participants: </a:t>
            </a:r>
            <a:r>
              <a:rPr lang="en-US" dirty="0"/>
              <a:t>will fund $1-$10 per </a:t>
            </a:r>
            <a:r>
              <a:rPr lang="en-US" dirty="0" smtClean="0"/>
              <a:t>participant</a:t>
            </a:r>
          </a:p>
          <a:p>
            <a:endParaRPr lang="en-US" sz="700" dirty="0"/>
          </a:p>
          <a:p>
            <a:r>
              <a:rPr lang="en-US" dirty="0" smtClean="0"/>
              <a:t>Interviews</a:t>
            </a:r>
            <a:r>
              <a:rPr lang="en-US" dirty="0"/>
              <a:t>: </a:t>
            </a:r>
            <a:r>
              <a:rPr lang="en-US" dirty="0" smtClean="0"/>
              <a:t>We </a:t>
            </a:r>
            <a:r>
              <a:rPr lang="en-US" dirty="0"/>
              <a:t>w</a:t>
            </a:r>
            <a:r>
              <a:rPr lang="en-US" dirty="0" smtClean="0"/>
              <a:t>ill </a:t>
            </a:r>
            <a:r>
              <a:rPr lang="en-US" dirty="0"/>
              <a:t>fund up to $20 per </a:t>
            </a:r>
            <a:r>
              <a:rPr lang="en-US" dirty="0" smtClean="0"/>
              <a:t>interviewee</a:t>
            </a:r>
          </a:p>
          <a:p>
            <a:endParaRPr lang="en-US" sz="700" dirty="0"/>
          </a:p>
          <a:p>
            <a:r>
              <a:rPr lang="en-US" dirty="0" smtClean="0"/>
              <a:t>Incentive </a:t>
            </a:r>
            <a:r>
              <a:rPr lang="en-US" dirty="0"/>
              <a:t>for a large pool in any case: The value of the prize may not exceed 10% of the total grant funding. (e.g., a grant of $750 would allow for a prize of $75)</a:t>
            </a:r>
            <a:r>
              <a:rPr lang="en-US" b="1" dirty="0"/>
              <a:t> </a:t>
            </a:r>
            <a:endParaRPr lang="en-US" b="1" dirty="0" smtClean="0"/>
          </a:p>
          <a:p>
            <a:endParaRPr lang="en-US" sz="400" b="1" dirty="0" smtClean="0"/>
          </a:p>
          <a:p>
            <a:pPr lvl="1"/>
            <a:r>
              <a:rPr lang="en-US" dirty="0" smtClean="0"/>
              <a:t>Only </a:t>
            </a:r>
            <a:r>
              <a:rPr lang="en-US" dirty="0"/>
              <a:t>one prize of 10% can be offered, but two prizes of 5% </a:t>
            </a:r>
            <a:r>
              <a:rPr lang="en-US" dirty="0" smtClean="0"/>
              <a:t>would be acceptable</a:t>
            </a:r>
            <a:endParaRPr lang="en-US" dirty="0"/>
          </a:p>
          <a:p>
            <a:pPr marL="0" indent="0" eaLnBrk="1" hangingPunct="1">
              <a:buFont typeface="Wingdings" pitchFamily="2" charset="2"/>
              <a:buNone/>
            </a:pPr>
            <a:r>
              <a:rPr lang="en-US" dirty="0" smtClean="0"/>
              <a:t>	</a:t>
            </a:r>
          </a:p>
        </p:txBody>
      </p:sp>
      <p:sp>
        <p:nvSpPr>
          <p:cNvPr id="24580" name="Rectangle 4"/>
          <p:cNvSpPr>
            <a:spLocks noChangeArrowheads="1"/>
          </p:cNvSpPr>
          <p:nvPr/>
        </p:nvSpPr>
        <p:spPr bwMode="auto">
          <a:xfrm>
            <a:off x="569913" y="2413000"/>
            <a:ext cx="184150" cy="476250"/>
          </a:xfrm>
          <a:prstGeom prst="rect">
            <a:avLst/>
          </a:prstGeom>
          <a:noFill/>
          <a:ln w="9525">
            <a:noFill/>
            <a:miter lim="800000"/>
            <a:headEnd/>
            <a:tailEnd/>
          </a:ln>
        </p:spPr>
        <p:txBody>
          <a:bodyPr wrap="none">
            <a:spAutoFit/>
          </a:bodyPr>
          <a:lstStyle/>
          <a:p>
            <a:pPr eaLnBrk="1" hangingPunct="1">
              <a:lnSpc>
                <a:spcPct val="90000"/>
              </a:lnSpc>
              <a:spcBef>
                <a:spcPct val="20000"/>
              </a:spcBef>
              <a:buClr>
                <a:schemeClr val="hlink"/>
              </a:buClr>
              <a:buSzPct val="80000"/>
              <a:buFont typeface="Wingdings" pitchFamily="2" charset="2"/>
              <a:buNone/>
            </a:pPr>
            <a:endParaRPr lang="en-US" sz="2800"/>
          </a:p>
        </p:txBody>
      </p:sp>
    </p:spTree>
    <p:extLst>
      <p:ext uri="{BB962C8B-B14F-4D97-AF65-F5344CB8AC3E}">
        <p14:creationId xmlns:p14="http://schemas.microsoft.com/office/powerpoint/2010/main" val="17961889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pPr eaLnBrk="1" hangingPunct="1"/>
            <a:r>
              <a:rPr lang="en-US" sz="3500" dirty="0" smtClean="0"/>
              <a:t>Travel</a:t>
            </a:r>
          </a:p>
        </p:txBody>
      </p:sp>
      <p:sp>
        <p:nvSpPr>
          <p:cNvPr id="25603" name="Rectangle 3"/>
          <p:cNvSpPr>
            <a:spLocks noGrp="1" noChangeArrowheads="1"/>
          </p:cNvSpPr>
          <p:nvPr>
            <p:ph sz="quarter" idx="1"/>
          </p:nvPr>
        </p:nvSpPr>
        <p:spPr>
          <a:xfrm>
            <a:off x="533400" y="1600200"/>
            <a:ext cx="8153400" cy="4419600"/>
          </a:xfrm>
        </p:spPr>
        <p:txBody>
          <a:bodyPr>
            <a:normAutofit fontScale="92500" lnSpcReduction="10000"/>
          </a:bodyPr>
          <a:lstStyle/>
          <a:p>
            <a:pPr eaLnBrk="1" hangingPunct="1">
              <a:lnSpc>
                <a:spcPct val="90000"/>
              </a:lnSpc>
            </a:pPr>
            <a:r>
              <a:rPr lang="en-US" sz="2400" dirty="0" smtClean="0"/>
              <a:t>Domestic travel only outside commuter area (Santa Barbara/Goleta) </a:t>
            </a:r>
          </a:p>
          <a:p>
            <a:pPr marL="0" indent="0" eaLnBrk="1" hangingPunct="1">
              <a:lnSpc>
                <a:spcPct val="90000"/>
              </a:lnSpc>
              <a:buNone/>
            </a:pPr>
            <a:endParaRPr lang="en-US" sz="900" dirty="0" smtClean="0"/>
          </a:p>
          <a:p>
            <a:pPr eaLnBrk="1" hangingPunct="1">
              <a:lnSpc>
                <a:spcPct val="90000"/>
              </a:lnSpc>
            </a:pPr>
            <a:r>
              <a:rPr lang="en-US" sz="2400" dirty="0" smtClean="0"/>
              <a:t>May not cover any costs connected with international travel (travel, lodging, &amp; meals)</a:t>
            </a:r>
          </a:p>
          <a:p>
            <a:pPr eaLnBrk="1" hangingPunct="1">
              <a:lnSpc>
                <a:spcPct val="90000"/>
              </a:lnSpc>
              <a:buFont typeface="Wingdings" pitchFamily="2" charset="2"/>
              <a:buNone/>
            </a:pPr>
            <a:endParaRPr lang="en-US" sz="800" dirty="0" smtClean="0"/>
          </a:p>
          <a:p>
            <a:pPr eaLnBrk="1" hangingPunct="1">
              <a:lnSpc>
                <a:spcPct val="90000"/>
              </a:lnSpc>
            </a:pPr>
            <a:r>
              <a:rPr lang="en-US" sz="2400" dirty="0" smtClean="0"/>
              <a:t>Must be justifiable and MUST follow UC Travel Policies </a:t>
            </a:r>
            <a:r>
              <a:rPr lang="en-US" sz="2000" dirty="0" smtClean="0"/>
              <a:t>(consult with departmental Financial Officer </a:t>
            </a:r>
            <a:r>
              <a:rPr lang="en-US" sz="2000" b="1" u="sng" dirty="0" smtClean="0"/>
              <a:t>PRIOR</a:t>
            </a:r>
            <a:r>
              <a:rPr lang="en-US" sz="2000" dirty="0" smtClean="0"/>
              <a:t> to the proposal submission and again </a:t>
            </a:r>
            <a:r>
              <a:rPr lang="en-US" sz="2000" b="1" u="sng" dirty="0" smtClean="0"/>
              <a:t>PRIOR</a:t>
            </a:r>
            <a:r>
              <a:rPr lang="en-US" sz="2000" dirty="0" smtClean="0"/>
              <a:t> to actual trip) </a:t>
            </a:r>
          </a:p>
          <a:p>
            <a:pPr eaLnBrk="1" hangingPunct="1">
              <a:lnSpc>
                <a:spcPct val="90000"/>
              </a:lnSpc>
              <a:buFont typeface="Wingdings" pitchFamily="2" charset="2"/>
              <a:buNone/>
            </a:pPr>
            <a:endParaRPr lang="en-US" sz="800" dirty="0" smtClean="0"/>
          </a:p>
          <a:p>
            <a:pPr eaLnBrk="1" hangingPunct="1">
              <a:lnSpc>
                <a:spcPct val="90000"/>
              </a:lnSpc>
            </a:pPr>
            <a:r>
              <a:rPr lang="en-US" sz="2400" dirty="0" smtClean="0"/>
              <a:t>Will not approve multiple trips to same site - would rather see one week long trip </a:t>
            </a:r>
            <a:r>
              <a:rPr lang="en-US" sz="2400" dirty="0" smtClean="0"/>
              <a:t>than </a:t>
            </a:r>
            <a:r>
              <a:rPr lang="en-US" sz="2400" dirty="0" smtClean="0"/>
              <a:t>3 or 4 weekend trips</a:t>
            </a:r>
          </a:p>
          <a:p>
            <a:pPr eaLnBrk="1" hangingPunct="1">
              <a:lnSpc>
                <a:spcPct val="90000"/>
              </a:lnSpc>
              <a:buFont typeface="Wingdings" pitchFamily="2" charset="2"/>
              <a:buNone/>
            </a:pPr>
            <a:endParaRPr lang="en-US" sz="800" dirty="0" smtClean="0"/>
          </a:p>
          <a:p>
            <a:pPr eaLnBrk="1" hangingPunct="1">
              <a:lnSpc>
                <a:spcPct val="90000"/>
              </a:lnSpc>
            </a:pPr>
            <a:r>
              <a:rPr lang="en-US" sz="2400" dirty="0" smtClean="0"/>
              <a:t>Mileage reimbursement is 54 cents/mile</a:t>
            </a:r>
          </a:p>
          <a:p>
            <a:pPr eaLnBrk="1" hangingPunct="1">
              <a:lnSpc>
                <a:spcPct val="90000"/>
              </a:lnSpc>
              <a:buFont typeface="Wingdings" pitchFamily="2" charset="2"/>
              <a:buNone/>
            </a:pPr>
            <a:endParaRPr lang="en-US" sz="800" dirty="0" smtClean="0"/>
          </a:p>
          <a:p>
            <a:pPr eaLnBrk="1" hangingPunct="1">
              <a:lnSpc>
                <a:spcPct val="90000"/>
              </a:lnSpc>
            </a:pPr>
            <a:r>
              <a:rPr lang="en-US" sz="2400" dirty="0" smtClean="0"/>
              <a:t>Airfare (economy rate only)</a:t>
            </a:r>
          </a:p>
          <a:p>
            <a:pPr eaLnBrk="1" hangingPunct="1">
              <a:lnSpc>
                <a:spcPct val="90000"/>
              </a:lnSpc>
              <a:buFont typeface="Wingdings" pitchFamily="2" charset="2"/>
              <a:buNone/>
            </a:pPr>
            <a:endParaRPr lang="en-US" sz="8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381000"/>
            <a:ext cx="7467600" cy="731838"/>
          </a:xfrm>
        </p:spPr>
        <p:txBody>
          <a:bodyPr>
            <a:normAutofit/>
          </a:bodyPr>
          <a:lstStyle/>
          <a:p>
            <a:r>
              <a:rPr lang="en-US" sz="3500" dirty="0" smtClean="0"/>
              <a:t>Sample Budget</a:t>
            </a:r>
          </a:p>
        </p:txBody>
      </p:sp>
      <p:sp>
        <p:nvSpPr>
          <p:cNvPr id="26627" name="Content Placeholder 4"/>
          <p:cNvSpPr>
            <a:spLocks noGrp="1"/>
          </p:cNvSpPr>
          <p:nvPr>
            <p:ph sz="quarter" idx="1"/>
          </p:nvPr>
        </p:nvSpPr>
        <p:spPr>
          <a:xfrm>
            <a:off x="2209800" y="1371600"/>
            <a:ext cx="7924800" cy="4648200"/>
          </a:xfrm>
        </p:spPr>
        <p:txBody>
          <a:bodyPr/>
          <a:lstStyle/>
          <a:p>
            <a:pPr>
              <a:buFont typeface="Wingdings" pitchFamily="2" charset="2"/>
              <a:buNone/>
            </a:pPr>
            <a:endParaRPr lang="en-US" sz="800" dirty="0" smtClean="0"/>
          </a:p>
        </p:txBody>
      </p:sp>
      <p:graphicFrame>
        <p:nvGraphicFramePr>
          <p:cNvPr id="7" name="Table 6"/>
          <p:cNvGraphicFramePr>
            <a:graphicFrameLocks noGrp="1"/>
          </p:cNvGraphicFramePr>
          <p:nvPr>
            <p:extLst>
              <p:ext uri="{D42A27DB-BD31-4B8C-83A1-F6EECF244321}">
                <p14:modId xmlns:p14="http://schemas.microsoft.com/office/powerpoint/2010/main" val="3708548808"/>
              </p:ext>
            </p:extLst>
          </p:nvPr>
        </p:nvGraphicFramePr>
        <p:xfrm>
          <a:off x="609600" y="1143000"/>
          <a:ext cx="7696200" cy="4850893"/>
        </p:xfrm>
        <a:graphic>
          <a:graphicData uri="http://schemas.openxmlformats.org/drawingml/2006/table">
            <a:tbl>
              <a:tblPr firstRow="1" bandRow="1">
                <a:tableStyleId>{5C22544A-7EE6-4342-B048-85BDC9FD1C3A}</a:tableStyleId>
              </a:tblPr>
              <a:tblGrid>
                <a:gridCol w="2057400"/>
                <a:gridCol w="4419600"/>
                <a:gridCol w="990600"/>
                <a:gridCol w="228600"/>
              </a:tblGrid>
              <a:tr h="377624">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409093">
                <a:tc>
                  <a:txBody>
                    <a:bodyPr/>
                    <a:lstStyle/>
                    <a:p>
                      <a:r>
                        <a:rPr lang="en-US" sz="1800" dirty="0" smtClean="0">
                          <a:latin typeface="+mn-lt"/>
                        </a:rPr>
                        <a:t>General</a:t>
                      </a:r>
                      <a:r>
                        <a:rPr lang="en-US" sz="1800" baseline="0" dirty="0" smtClean="0">
                          <a:latin typeface="+mn-lt"/>
                        </a:rPr>
                        <a:t> </a:t>
                      </a:r>
                      <a:r>
                        <a:rPr lang="en-US" sz="1800" dirty="0" smtClean="0">
                          <a:latin typeface="+mn-lt"/>
                        </a:rPr>
                        <a:t>Supplies</a:t>
                      </a:r>
                      <a:endParaRPr lang="en-US" sz="1800" dirty="0">
                        <a:latin typeface="+mn-lt"/>
                      </a:endParaRPr>
                    </a:p>
                  </a:txBody>
                  <a:tcPr/>
                </a:tc>
                <a:tc>
                  <a:txBody>
                    <a:bodyPr/>
                    <a:lstStyle/>
                    <a:p>
                      <a:pPr marL="0" marR="0">
                        <a:lnSpc>
                          <a:spcPct val="115000"/>
                        </a:lnSpc>
                        <a:spcBef>
                          <a:spcPts val="0"/>
                        </a:spcBef>
                        <a:spcAft>
                          <a:spcPts val="0"/>
                        </a:spcAft>
                      </a:pPr>
                      <a:r>
                        <a:rPr lang="en-US" sz="1800" dirty="0" smtClean="0">
                          <a:latin typeface="+mn-lt"/>
                        </a:rPr>
                        <a:t>Poster </a:t>
                      </a:r>
                      <a:r>
                        <a:rPr lang="en-US" sz="1800" dirty="0">
                          <a:latin typeface="+mn-lt"/>
                        </a:rPr>
                        <a:t>Materials</a:t>
                      </a:r>
                      <a:endParaRPr lang="en-US" sz="1800" dirty="0">
                        <a:latin typeface="+mn-lt"/>
                        <a:ea typeface="Times New Roman"/>
                      </a:endParaRPr>
                    </a:p>
                  </a:txBody>
                  <a:tcPr marL="68580" marR="68580" marT="0" marB="0"/>
                </a:tc>
                <a:tc>
                  <a:txBody>
                    <a:bodyPr/>
                    <a:lstStyle/>
                    <a:p>
                      <a:pPr marL="0" marR="0" algn="r">
                        <a:lnSpc>
                          <a:spcPct val="115000"/>
                        </a:lnSpc>
                        <a:spcBef>
                          <a:spcPts val="0"/>
                        </a:spcBef>
                        <a:spcAft>
                          <a:spcPts val="0"/>
                        </a:spcAft>
                      </a:pPr>
                      <a:r>
                        <a:rPr lang="en-US" sz="1800" dirty="0" smtClean="0">
                          <a:latin typeface="+mn-lt"/>
                        </a:rPr>
                        <a:t>$</a:t>
                      </a:r>
                      <a:r>
                        <a:rPr lang="en-US" sz="1800" dirty="0">
                          <a:latin typeface="+mn-lt"/>
                        </a:rPr>
                        <a:t>5</a:t>
                      </a:r>
                      <a:r>
                        <a:rPr lang="en-US" sz="1800" dirty="0" smtClean="0">
                          <a:latin typeface="+mn-lt"/>
                        </a:rPr>
                        <a:t>0</a:t>
                      </a:r>
                      <a:endParaRPr lang="en-US" sz="1800" dirty="0">
                        <a:latin typeface="+mn-lt"/>
                        <a:ea typeface="Times New Roman"/>
                      </a:endParaRPr>
                    </a:p>
                  </a:txBody>
                  <a:tcPr marL="68580" marR="68580" marT="0" marB="0"/>
                </a:tc>
                <a:tc>
                  <a:txBody>
                    <a:bodyPr/>
                    <a:lstStyle/>
                    <a:p>
                      <a:endParaRPr lang="en-US" sz="1600" dirty="0"/>
                    </a:p>
                  </a:txBody>
                  <a:tcPr marL="68580" marR="68580" marT="0" marB="0"/>
                </a:tc>
              </a:tr>
              <a:tr h="377624">
                <a:tc>
                  <a:txBody>
                    <a:bodyPr/>
                    <a:lstStyle/>
                    <a:p>
                      <a:endParaRPr lang="en-US" sz="1800" dirty="0">
                        <a:latin typeface="+mn-lt"/>
                      </a:endParaRPr>
                    </a:p>
                  </a:txBody>
                  <a:tcPr/>
                </a:tc>
                <a:tc>
                  <a:txBody>
                    <a:bodyPr/>
                    <a:lstStyle/>
                    <a:p>
                      <a:pPr marL="0" marR="0">
                        <a:lnSpc>
                          <a:spcPct val="115000"/>
                        </a:lnSpc>
                        <a:spcBef>
                          <a:spcPts val="0"/>
                        </a:spcBef>
                        <a:spcAft>
                          <a:spcPts val="0"/>
                        </a:spcAft>
                      </a:pPr>
                      <a:r>
                        <a:rPr lang="en-US" sz="1800" dirty="0">
                          <a:latin typeface="+mn-lt"/>
                        </a:rPr>
                        <a:t>Binding of final report</a:t>
                      </a:r>
                      <a:endParaRPr lang="en-US" sz="1800" dirty="0">
                        <a:latin typeface="+mn-lt"/>
                        <a:ea typeface="Times New Roman"/>
                      </a:endParaRPr>
                    </a:p>
                  </a:txBody>
                  <a:tcPr marL="68580" marR="68580" marT="0" marB="0"/>
                </a:tc>
                <a:tc>
                  <a:txBody>
                    <a:bodyPr/>
                    <a:lstStyle/>
                    <a:p>
                      <a:pPr marL="0" marR="0" algn="r">
                        <a:lnSpc>
                          <a:spcPct val="115000"/>
                        </a:lnSpc>
                        <a:spcBef>
                          <a:spcPts val="0"/>
                        </a:spcBef>
                        <a:spcAft>
                          <a:spcPts val="0"/>
                        </a:spcAft>
                      </a:pPr>
                      <a:r>
                        <a:rPr lang="en-US" sz="1800" dirty="0">
                          <a:latin typeface="+mn-lt"/>
                        </a:rPr>
                        <a:t>$30</a:t>
                      </a:r>
                      <a:endParaRPr lang="en-US" sz="1800" dirty="0">
                        <a:latin typeface="+mn-lt"/>
                        <a:ea typeface="Times New Roman"/>
                      </a:endParaRPr>
                    </a:p>
                  </a:txBody>
                  <a:tcPr marL="68580" marR="68580" marT="0" marB="0"/>
                </a:tc>
                <a:tc>
                  <a:txBody>
                    <a:bodyPr/>
                    <a:lstStyle/>
                    <a:p>
                      <a:endParaRPr lang="en-US" sz="1600" dirty="0"/>
                    </a:p>
                  </a:txBody>
                  <a:tcPr marL="68580" marR="68580" marT="0" marB="0"/>
                </a:tc>
              </a:tr>
              <a:tr h="377624">
                <a:tc>
                  <a:txBody>
                    <a:bodyPr/>
                    <a:lstStyle/>
                    <a:p>
                      <a:r>
                        <a:rPr lang="en-US" sz="1800" dirty="0" smtClean="0">
                          <a:latin typeface="+mn-lt"/>
                        </a:rPr>
                        <a:t>Other Costs</a:t>
                      </a:r>
                      <a:endParaRPr lang="en-US" sz="1800" dirty="0">
                        <a:latin typeface="+mn-lt"/>
                      </a:endParaRPr>
                    </a:p>
                  </a:txBody>
                  <a:tcPr/>
                </a:tc>
                <a:tc>
                  <a:txBody>
                    <a:bodyPr/>
                    <a:lstStyle/>
                    <a:p>
                      <a:pPr marL="0" marR="0">
                        <a:lnSpc>
                          <a:spcPct val="115000"/>
                        </a:lnSpc>
                        <a:spcBef>
                          <a:spcPts val="0"/>
                        </a:spcBef>
                        <a:spcAft>
                          <a:spcPts val="0"/>
                        </a:spcAft>
                      </a:pPr>
                      <a:r>
                        <a:rPr lang="en-US" sz="1800" dirty="0">
                          <a:latin typeface="+mn-lt"/>
                        </a:rPr>
                        <a:t>Payment to subjects</a:t>
                      </a:r>
                      <a:endParaRPr lang="en-US" sz="1800" dirty="0">
                        <a:latin typeface="+mn-lt"/>
                        <a:ea typeface="Times New Roman"/>
                      </a:endParaRPr>
                    </a:p>
                  </a:txBody>
                  <a:tcPr marL="68580" marR="68580" marT="0" marB="0"/>
                </a:tc>
                <a:tc>
                  <a:txBody>
                    <a:bodyPr/>
                    <a:lstStyle/>
                    <a:p>
                      <a:pPr marL="0" marR="0" algn="r">
                        <a:lnSpc>
                          <a:spcPct val="115000"/>
                        </a:lnSpc>
                        <a:spcBef>
                          <a:spcPts val="0"/>
                        </a:spcBef>
                        <a:spcAft>
                          <a:spcPts val="0"/>
                        </a:spcAft>
                      </a:pPr>
                      <a:r>
                        <a:rPr lang="en-US" sz="1800" dirty="0">
                          <a:latin typeface="+mn-lt"/>
                        </a:rPr>
                        <a:t>$800</a:t>
                      </a:r>
                      <a:endParaRPr lang="en-US" sz="1800" dirty="0">
                        <a:latin typeface="+mn-lt"/>
                        <a:ea typeface="Times New Roman"/>
                      </a:endParaRPr>
                    </a:p>
                  </a:txBody>
                  <a:tcPr marL="68580" marR="68580" marT="0" marB="0"/>
                </a:tc>
                <a:tc>
                  <a:txBody>
                    <a:bodyPr/>
                    <a:lstStyle/>
                    <a:p>
                      <a:endParaRPr lang="en-US" sz="1600" dirty="0"/>
                    </a:p>
                  </a:txBody>
                  <a:tcPr/>
                </a:tc>
              </a:tr>
              <a:tr h="377624">
                <a:tc>
                  <a:txBody>
                    <a:bodyPr/>
                    <a:lstStyle/>
                    <a:p>
                      <a:endParaRPr lang="en-US" sz="1800" dirty="0">
                        <a:latin typeface="+mn-lt"/>
                      </a:endParaRPr>
                    </a:p>
                  </a:txBody>
                  <a:tcPr/>
                </a:tc>
                <a:tc>
                  <a:txBody>
                    <a:bodyPr/>
                    <a:lstStyle/>
                    <a:p>
                      <a:pPr marL="0" marR="0">
                        <a:lnSpc>
                          <a:spcPct val="115000"/>
                        </a:lnSpc>
                        <a:spcBef>
                          <a:spcPts val="0"/>
                        </a:spcBef>
                        <a:spcAft>
                          <a:spcPts val="0"/>
                        </a:spcAft>
                      </a:pPr>
                      <a:r>
                        <a:rPr lang="en-US" sz="1800" dirty="0">
                          <a:latin typeface="+mn-lt"/>
                        </a:rPr>
                        <a:t>Tape and electrodes</a:t>
                      </a:r>
                      <a:endParaRPr lang="en-US" sz="1800" dirty="0">
                        <a:latin typeface="+mn-lt"/>
                        <a:ea typeface="Times New Roman"/>
                      </a:endParaRPr>
                    </a:p>
                  </a:txBody>
                  <a:tcPr marL="68580" marR="68580" marT="0" marB="0"/>
                </a:tc>
                <a:tc>
                  <a:txBody>
                    <a:bodyPr/>
                    <a:lstStyle/>
                    <a:p>
                      <a:pPr marL="0" marR="0" algn="r">
                        <a:lnSpc>
                          <a:spcPct val="115000"/>
                        </a:lnSpc>
                        <a:spcBef>
                          <a:spcPts val="0"/>
                        </a:spcBef>
                        <a:spcAft>
                          <a:spcPts val="0"/>
                        </a:spcAft>
                      </a:pPr>
                      <a:r>
                        <a:rPr lang="en-US" sz="1800" dirty="0">
                          <a:latin typeface="+mn-lt"/>
                        </a:rPr>
                        <a:t>$260</a:t>
                      </a:r>
                      <a:endParaRPr lang="en-US" sz="1800" dirty="0">
                        <a:latin typeface="+mn-lt"/>
                        <a:ea typeface="Times New Roman"/>
                      </a:endParaRPr>
                    </a:p>
                  </a:txBody>
                  <a:tcPr marL="68580" marR="68580" marT="0" marB="0"/>
                </a:tc>
                <a:tc>
                  <a:txBody>
                    <a:bodyPr/>
                    <a:lstStyle/>
                    <a:p>
                      <a:endParaRPr lang="en-US" sz="1600" dirty="0"/>
                    </a:p>
                  </a:txBody>
                  <a:tcPr/>
                </a:tc>
              </a:tr>
              <a:tr h="651401">
                <a:tc>
                  <a:txBody>
                    <a:bodyPr/>
                    <a:lstStyle/>
                    <a:p>
                      <a:endParaRPr lang="en-US" sz="1800" dirty="0">
                        <a:latin typeface="+mn-lt"/>
                      </a:endParaRPr>
                    </a:p>
                  </a:txBody>
                  <a:tcPr/>
                </a:tc>
                <a:tc>
                  <a:txBody>
                    <a:bodyPr/>
                    <a:lstStyle/>
                    <a:p>
                      <a:pPr marL="0" marR="0">
                        <a:lnSpc>
                          <a:spcPct val="115000"/>
                        </a:lnSpc>
                        <a:spcBef>
                          <a:spcPts val="0"/>
                        </a:spcBef>
                        <a:spcAft>
                          <a:spcPts val="0"/>
                        </a:spcAft>
                      </a:pPr>
                      <a:r>
                        <a:rPr lang="en-US" sz="1800" dirty="0">
                          <a:latin typeface="+mn-lt"/>
                        </a:rPr>
                        <a:t>Questionnaires, info sheets, debriefing forms</a:t>
                      </a:r>
                      <a:endParaRPr lang="en-US" sz="1800" dirty="0">
                        <a:latin typeface="+mn-lt"/>
                        <a:ea typeface="Times New Roman"/>
                      </a:endParaRPr>
                    </a:p>
                  </a:txBody>
                  <a:tcPr marL="68580" marR="68580" marT="0" marB="0"/>
                </a:tc>
                <a:tc>
                  <a:txBody>
                    <a:bodyPr/>
                    <a:lstStyle/>
                    <a:p>
                      <a:pPr marL="0" marR="0" algn="r">
                        <a:lnSpc>
                          <a:spcPct val="115000"/>
                        </a:lnSpc>
                        <a:spcBef>
                          <a:spcPts val="0"/>
                        </a:spcBef>
                        <a:spcAft>
                          <a:spcPts val="0"/>
                        </a:spcAft>
                      </a:pPr>
                      <a:r>
                        <a:rPr lang="en-US" sz="1800" dirty="0">
                          <a:latin typeface="+mn-lt"/>
                        </a:rPr>
                        <a:t>$120</a:t>
                      </a:r>
                      <a:endParaRPr lang="en-US" sz="1800" dirty="0">
                        <a:latin typeface="+mn-lt"/>
                        <a:ea typeface="Times New Roman"/>
                      </a:endParaRPr>
                    </a:p>
                  </a:txBody>
                  <a:tcPr marL="68580" marR="68580" marT="0" marB="0"/>
                </a:tc>
                <a:tc>
                  <a:txBody>
                    <a:bodyPr/>
                    <a:lstStyle/>
                    <a:p>
                      <a:endParaRPr lang="en-US" sz="1600" dirty="0"/>
                    </a:p>
                  </a:txBody>
                  <a:tcPr/>
                </a:tc>
              </a:tr>
              <a:tr h="651401">
                <a:tc>
                  <a:txBody>
                    <a:bodyPr/>
                    <a:lstStyle/>
                    <a:p>
                      <a:endParaRPr lang="en-US" sz="1800" dirty="0">
                        <a:latin typeface="+mn-lt"/>
                      </a:endParaRPr>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b="1" dirty="0" smtClean="0">
                          <a:latin typeface="+mn-lt"/>
                          <a:ea typeface="Times New Roman"/>
                          <a:cs typeface="Times New Roman"/>
                        </a:rPr>
                        <a:t>Total Expenditure</a:t>
                      </a:r>
                    </a:p>
                  </a:txBody>
                  <a:tcPr marL="68580" marR="68580" marT="0" marB="0"/>
                </a:tc>
                <a:tc>
                  <a:txBody>
                    <a:bodyPr/>
                    <a:lstStyle/>
                    <a:p>
                      <a:pPr marL="0" marR="0" algn="r">
                        <a:lnSpc>
                          <a:spcPct val="115000"/>
                        </a:lnSpc>
                        <a:spcBef>
                          <a:spcPts val="0"/>
                        </a:spcBef>
                        <a:spcAft>
                          <a:spcPts val="0"/>
                        </a:spcAft>
                      </a:pPr>
                      <a:r>
                        <a:rPr lang="en-US" sz="1800" b="1" dirty="0">
                          <a:latin typeface="+mn-lt"/>
                          <a:ea typeface="Times New Roman"/>
                        </a:rPr>
                        <a:t>$</a:t>
                      </a:r>
                      <a:r>
                        <a:rPr lang="en-US" sz="1800" b="1" dirty="0" smtClean="0">
                          <a:latin typeface="+mn-lt"/>
                          <a:ea typeface="Times New Roman"/>
                        </a:rPr>
                        <a:t>1,260</a:t>
                      </a:r>
                      <a:endParaRPr lang="en-US" sz="1800" b="1" dirty="0">
                        <a:latin typeface="+mn-lt"/>
                        <a:ea typeface="Times New Roman"/>
                      </a:endParaRPr>
                    </a:p>
                  </a:txBody>
                  <a:tcPr marL="68580" marR="68580" marT="0" marB="0"/>
                </a:tc>
                <a:tc>
                  <a:txBody>
                    <a:bodyPr/>
                    <a:lstStyle/>
                    <a:p>
                      <a:endParaRPr lang="en-US" sz="1600" dirty="0"/>
                    </a:p>
                  </a:txBody>
                  <a:tcPr/>
                </a:tc>
              </a:tr>
              <a:tr h="651401">
                <a:tc>
                  <a:txBody>
                    <a:bodyPr/>
                    <a:lstStyle/>
                    <a:p>
                      <a:endParaRPr lang="en-US" sz="1800" dirty="0" smtClean="0">
                        <a:latin typeface="+mn-lt"/>
                      </a:endParaRPr>
                    </a:p>
                    <a:p>
                      <a:endParaRPr lang="en-US" sz="1800" dirty="0">
                        <a:latin typeface="+mn-lt"/>
                      </a:endParaRPr>
                    </a:p>
                  </a:txBody>
                  <a:tcPr marL="68580" marR="68580" marT="0" marB="0"/>
                </a:tc>
                <a:tc>
                  <a:txBody>
                    <a:bodyPr/>
                    <a:lstStyle/>
                    <a:p>
                      <a:pPr marL="0" marR="0">
                        <a:lnSpc>
                          <a:spcPct val="115000"/>
                        </a:lnSpc>
                        <a:spcBef>
                          <a:spcPts val="0"/>
                        </a:spcBef>
                        <a:spcAft>
                          <a:spcPts val="0"/>
                        </a:spcAft>
                      </a:pPr>
                      <a:r>
                        <a:rPr lang="en-US" sz="1800" b="1" dirty="0">
                          <a:latin typeface="+mn-lt"/>
                        </a:rPr>
                        <a:t>Amount Requesting from URCA Office</a:t>
                      </a:r>
                      <a:endParaRPr lang="en-US" sz="1800" b="1" dirty="0">
                        <a:latin typeface="+mn-lt"/>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800" b="1" dirty="0" smtClean="0">
                          <a:latin typeface="+mn-lt"/>
                        </a:rPr>
                        <a:t>$750</a:t>
                      </a:r>
                      <a:endParaRPr lang="en-US" sz="1800" b="1" dirty="0">
                        <a:latin typeface="+mn-lt"/>
                        <a:ea typeface="Times New Roman"/>
                      </a:endParaRPr>
                    </a:p>
                  </a:txBody>
                  <a:tcPr marL="68580" marR="68580" marT="0" marB="0"/>
                </a:tc>
                <a:tc>
                  <a:txBody>
                    <a:bodyPr/>
                    <a:lstStyle/>
                    <a:p>
                      <a:endParaRPr lang="en-US" dirty="0" smtClean="0"/>
                    </a:p>
                    <a:p>
                      <a:endParaRPr lang="en-US" dirty="0"/>
                    </a:p>
                  </a:txBody>
                  <a:tcPr marL="68580" marR="68580" marT="0" marB="0"/>
                </a:tc>
              </a:tr>
              <a:tr h="977101">
                <a:tc>
                  <a:txBody>
                    <a:bodyPr/>
                    <a:lstStyle/>
                    <a:p>
                      <a:endParaRPr lang="en-US" sz="1800" dirty="0">
                        <a:latin typeface="+mn-lt"/>
                      </a:endParaRPr>
                    </a:p>
                  </a:txBody>
                  <a:tcPr marL="68580" marR="68580" marT="0" marB="0"/>
                </a:tc>
                <a:tc>
                  <a:txBody>
                    <a:bodyPr/>
                    <a:lstStyle/>
                    <a:p>
                      <a:pPr marL="0" marR="0">
                        <a:lnSpc>
                          <a:spcPct val="115000"/>
                        </a:lnSpc>
                        <a:spcBef>
                          <a:spcPts val="0"/>
                        </a:spcBef>
                        <a:spcAft>
                          <a:spcPts val="0"/>
                        </a:spcAft>
                      </a:pPr>
                      <a:r>
                        <a:rPr lang="en-US" sz="1800" b="1" dirty="0">
                          <a:latin typeface="+mn-lt"/>
                        </a:rPr>
                        <a:t>Balance to be covered by: Payment to subjects covered by mentor’s grant</a:t>
                      </a:r>
                      <a:endParaRPr lang="en-US" sz="1800" b="1" dirty="0">
                        <a:latin typeface="+mn-lt"/>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800" b="1" dirty="0" smtClean="0">
                          <a:latin typeface="+mn-lt"/>
                        </a:rPr>
                        <a:t>$510</a:t>
                      </a:r>
                      <a:endParaRPr lang="en-US" sz="1800" b="1" dirty="0">
                        <a:latin typeface="+mn-lt"/>
                        <a:ea typeface="Times New Roman"/>
                      </a:endParaRPr>
                    </a:p>
                  </a:txBody>
                  <a:tcPr marL="68580" marR="68580" marT="0" marB="0"/>
                </a:tc>
                <a:tc>
                  <a:txBody>
                    <a:bodyPr/>
                    <a:lstStyle/>
                    <a:p>
                      <a:endParaRPr lang="en-US" dirty="0"/>
                    </a:p>
                  </a:txBody>
                  <a:tcPr marL="68580" marR="68580" marT="0" marB="0"/>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a:bodyPr>
          <a:lstStyle/>
          <a:p>
            <a:r>
              <a:rPr lang="en-US" sz="3500" dirty="0" smtClean="0"/>
              <a:t>Sample </a:t>
            </a:r>
            <a:r>
              <a:rPr lang="en-US" sz="3500" dirty="0"/>
              <a:t>Budget with Travel </a:t>
            </a:r>
            <a:endParaRPr lang="en-US" sz="3500" dirty="0" smtClean="0"/>
          </a:p>
        </p:txBody>
      </p:sp>
      <p:graphicFrame>
        <p:nvGraphicFramePr>
          <p:cNvPr id="9" name="Content Placeholder 8"/>
          <p:cNvGraphicFramePr>
            <a:graphicFrameLocks noGrp="1"/>
          </p:cNvGraphicFramePr>
          <p:nvPr>
            <p:ph sz="quarter" idx="1"/>
            <p:extLst>
              <p:ext uri="{D42A27DB-BD31-4B8C-83A1-F6EECF244321}">
                <p14:modId xmlns:p14="http://schemas.microsoft.com/office/powerpoint/2010/main" val="947931749"/>
              </p:ext>
            </p:extLst>
          </p:nvPr>
        </p:nvGraphicFramePr>
        <p:xfrm>
          <a:off x="1752600" y="1600200"/>
          <a:ext cx="5791200" cy="4850294"/>
        </p:xfrm>
        <a:graphic>
          <a:graphicData uri="http://schemas.openxmlformats.org/drawingml/2006/table">
            <a:tbl>
              <a:tblPr firstRow="1" bandRow="1">
                <a:tableStyleId>{5C22544A-7EE6-4342-B048-85BDC9FD1C3A}</a:tableStyleId>
              </a:tblPr>
              <a:tblGrid>
                <a:gridCol w="1629762"/>
                <a:gridCol w="3209460"/>
                <a:gridCol w="951978"/>
              </a:tblGrid>
              <a:tr h="376821">
                <a:tc>
                  <a:txBody>
                    <a:bodyPr/>
                    <a:lstStyle/>
                    <a:p>
                      <a:pPr algn="l" fontAlgn="b"/>
                      <a:r>
                        <a:rPr lang="en-US" sz="1600" b="1" i="0" u="none" strike="noStrike" dirty="0" smtClean="0">
                          <a:solidFill>
                            <a:srgbClr val="000000"/>
                          </a:solidFill>
                          <a:latin typeface="Garamond"/>
                        </a:rPr>
                        <a:t>   Category</a:t>
                      </a:r>
                      <a:endParaRPr lang="en-US" sz="1600" b="1" i="0" u="none" strike="noStrike" dirty="0">
                        <a:solidFill>
                          <a:srgbClr val="000000"/>
                        </a:solidFill>
                        <a:latin typeface="Garamond"/>
                      </a:endParaRPr>
                    </a:p>
                  </a:txBody>
                  <a:tcPr marL="9525" marR="9525" marT="9525" marB="0" anchor="b"/>
                </a:tc>
                <a:tc>
                  <a:txBody>
                    <a:bodyPr/>
                    <a:lstStyle/>
                    <a:p>
                      <a:pPr algn="l" fontAlgn="b"/>
                      <a:r>
                        <a:rPr lang="en-US" sz="1600" b="1" i="0" u="none" strike="noStrike" dirty="0" smtClean="0">
                          <a:solidFill>
                            <a:srgbClr val="000000"/>
                          </a:solidFill>
                          <a:latin typeface="Garamond" pitchFamily="18" charset="0"/>
                        </a:rPr>
                        <a:t>    Item</a:t>
                      </a:r>
                      <a:endParaRPr lang="en-US" sz="1600" b="1" i="0" u="none" strike="noStrike" dirty="0">
                        <a:solidFill>
                          <a:srgbClr val="000000"/>
                        </a:solidFill>
                        <a:latin typeface="Garamond" pitchFamily="18" charset="0"/>
                      </a:endParaRPr>
                    </a:p>
                  </a:txBody>
                  <a:tcPr marL="9525" marR="9525" marT="9525" marB="0" anchor="b"/>
                </a:tc>
                <a:tc>
                  <a:txBody>
                    <a:bodyPr/>
                    <a:lstStyle/>
                    <a:p>
                      <a:pPr algn="l" fontAlgn="b"/>
                      <a:r>
                        <a:rPr lang="en-US" sz="1600" b="1" i="0" u="none" strike="noStrike" dirty="0" smtClean="0">
                          <a:solidFill>
                            <a:srgbClr val="000000"/>
                          </a:solidFill>
                          <a:latin typeface="Garamond" pitchFamily="18" charset="0"/>
                        </a:rPr>
                        <a:t>   Cost</a:t>
                      </a:r>
                      <a:endParaRPr lang="en-US" sz="1600" b="1" i="0" u="none" strike="noStrike" dirty="0">
                        <a:solidFill>
                          <a:srgbClr val="000000"/>
                        </a:solidFill>
                        <a:latin typeface="Garamond" pitchFamily="18" charset="0"/>
                      </a:endParaRPr>
                    </a:p>
                  </a:txBody>
                  <a:tcPr marL="9525" marR="9525" marT="9525" marB="0" anchor="b"/>
                </a:tc>
              </a:tr>
              <a:tr h="320039">
                <a:tc>
                  <a:txBody>
                    <a:bodyPr/>
                    <a:lstStyle/>
                    <a:p>
                      <a:pPr lvl="0" algn="l" fontAlgn="b"/>
                      <a:r>
                        <a:rPr lang="en-US" sz="1400" b="0" i="0" u="none" strike="noStrike" baseline="0" dirty="0" smtClean="0">
                          <a:solidFill>
                            <a:srgbClr val="000000"/>
                          </a:solidFill>
                          <a:latin typeface="Garamond" pitchFamily="18" charset="0"/>
                        </a:rPr>
                        <a:t>  </a:t>
                      </a:r>
                      <a:r>
                        <a:rPr lang="en-US" sz="1400" b="1" i="0" u="none" strike="noStrike" dirty="0" smtClean="0">
                          <a:solidFill>
                            <a:srgbClr val="000000"/>
                          </a:solidFill>
                          <a:latin typeface="Garamond" pitchFamily="18" charset="0"/>
                        </a:rPr>
                        <a:t>General</a:t>
                      </a:r>
                      <a:r>
                        <a:rPr lang="en-US" sz="1400" b="1" i="0" u="none" strike="noStrike" baseline="0" dirty="0" smtClean="0">
                          <a:solidFill>
                            <a:srgbClr val="000000"/>
                          </a:solidFill>
                          <a:latin typeface="Garamond" pitchFamily="18" charset="0"/>
                        </a:rPr>
                        <a:t> Supplies</a:t>
                      </a:r>
                      <a:endParaRPr lang="en-US" sz="1400" b="1" i="0" u="none" strike="noStrike" dirty="0">
                        <a:solidFill>
                          <a:srgbClr val="000000"/>
                        </a:solidFill>
                        <a:latin typeface="Garamond" pitchFamily="18" charset="0"/>
                      </a:endParaRPr>
                    </a:p>
                  </a:txBody>
                  <a:tcPr marL="9525" marR="9525" marT="9525" marB="0" anchor="b"/>
                </a:tc>
                <a:tc>
                  <a:txBody>
                    <a:bodyPr/>
                    <a:lstStyle/>
                    <a:p>
                      <a:pPr algn="l" fontAlgn="b"/>
                      <a:r>
                        <a:rPr lang="en-US" sz="1400" b="1" i="0" u="none" strike="noStrike" dirty="0">
                          <a:solidFill>
                            <a:srgbClr val="000000"/>
                          </a:solidFill>
                          <a:latin typeface="Garamond"/>
                        </a:rPr>
                        <a:t>Computer ink and paper</a:t>
                      </a:r>
                    </a:p>
                  </a:txBody>
                  <a:tcPr marL="9525" marR="9525" marT="9525" marB="0" anchor="b"/>
                </a:tc>
                <a:tc>
                  <a:txBody>
                    <a:bodyPr/>
                    <a:lstStyle/>
                    <a:p>
                      <a:pPr algn="r" fontAlgn="b"/>
                      <a:r>
                        <a:rPr lang="en-US" sz="1400" b="1" i="0" u="none" strike="noStrike" dirty="0" smtClean="0">
                          <a:solidFill>
                            <a:srgbClr val="000000"/>
                          </a:solidFill>
                          <a:latin typeface="Garamond"/>
                        </a:rPr>
                        <a:t>$40 </a:t>
                      </a:r>
                      <a:endParaRPr lang="en-US" sz="1400" b="1" i="0" u="none" strike="noStrike" dirty="0">
                        <a:solidFill>
                          <a:srgbClr val="000000"/>
                        </a:solidFill>
                        <a:latin typeface="Garamond"/>
                      </a:endParaRPr>
                    </a:p>
                  </a:txBody>
                  <a:tcPr marL="9525" marR="9525" marT="9525" marB="0" anchor="b"/>
                </a:tc>
              </a:tr>
              <a:tr h="376821">
                <a:tc>
                  <a:txBody>
                    <a:bodyPr/>
                    <a:lstStyle/>
                    <a:p>
                      <a:endParaRPr lang="en-US" sz="1400" dirty="0"/>
                    </a:p>
                  </a:txBody>
                  <a:tcPr/>
                </a:tc>
                <a:tc>
                  <a:txBody>
                    <a:bodyPr/>
                    <a:lstStyle/>
                    <a:p>
                      <a:pPr algn="l" fontAlgn="b"/>
                      <a:r>
                        <a:rPr lang="en-US" sz="1400" b="1" i="0" u="none" strike="noStrike" dirty="0">
                          <a:solidFill>
                            <a:srgbClr val="000000"/>
                          </a:solidFill>
                          <a:latin typeface="Garamond"/>
                        </a:rPr>
                        <a:t>Poster </a:t>
                      </a:r>
                      <a:r>
                        <a:rPr lang="en-US" sz="1400" b="1" i="0" u="none" strike="noStrike" dirty="0" smtClean="0">
                          <a:solidFill>
                            <a:srgbClr val="000000"/>
                          </a:solidFill>
                          <a:latin typeface="Garamond"/>
                        </a:rPr>
                        <a:t>materials</a:t>
                      </a:r>
                      <a:endParaRPr lang="en-US" sz="1400" b="1" i="0" u="none" strike="noStrike" dirty="0">
                        <a:solidFill>
                          <a:srgbClr val="000000"/>
                        </a:solidFill>
                        <a:latin typeface="Garamond"/>
                      </a:endParaRPr>
                    </a:p>
                  </a:txBody>
                  <a:tcPr marL="9525" marR="9525" marT="9525" marB="0" anchor="b"/>
                </a:tc>
                <a:tc>
                  <a:txBody>
                    <a:bodyPr/>
                    <a:lstStyle/>
                    <a:p>
                      <a:pPr algn="r" fontAlgn="b"/>
                      <a:r>
                        <a:rPr lang="en-US" sz="1400" b="1" i="0" u="none" strike="noStrike" dirty="0" smtClean="0">
                          <a:solidFill>
                            <a:srgbClr val="000000"/>
                          </a:solidFill>
                          <a:latin typeface="Garamond"/>
                        </a:rPr>
                        <a:t>$50 </a:t>
                      </a:r>
                      <a:endParaRPr lang="en-US" sz="1400" b="1" i="0" u="none" strike="noStrike" dirty="0">
                        <a:solidFill>
                          <a:srgbClr val="000000"/>
                        </a:solidFill>
                        <a:latin typeface="Garamond"/>
                      </a:endParaRPr>
                    </a:p>
                  </a:txBody>
                  <a:tcPr marL="9525" marR="9525" marT="9525" marB="0" anchor="b"/>
                </a:tc>
              </a:tr>
              <a:tr h="320227">
                <a:tc>
                  <a:txBody>
                    <a:bodyPr/>
                    <a:lstStyle/>
                    <a:p>
                      <a:endParaRPr lang="en-US" sz="1400"/>
                    </a:p>
                  </a:txBody>
                  <a:tcPr/>
                </a:tc>
                <a:tc>
                  <a:txBody>
                    <a:bodyPr/>
                    <a:lstStyle/>
                    <a:p>
                      <a:pPr algn="l" fontAlgn="b"/>
                      <a:endParaRPr lang="en-US" sz="1400" b="1" i="0" u="none" strike="noStrike" dirty="0">
                        <a:solidFill>
                          <a:srgbClr val="000000"/>
                        </a:solidFill>
                        <a:latin typeface="Garamond"/>
                      </a:endParaRPr>
                    </a:p>
                  </a:txBody>
                  <a:tcPr marL="9525" marR="9525" marT="9525" marB="0" anchor="b"/>
                </a:tc>
                <a:tc>
                  <a:txBody>
                    <a:bodyPr/>
                    <a:lstStyle/>
                    <a:p>
                      <a:pPr algn="l" fontAlgn="b"/>
                      <a:endParaRPr lang="en-US" sz="1400" b="1" i="0" u="none" strike="noStrike" dirty="0">
                        <a:solidFill>
                          <a:srgbClr val="000000"/>
                        </a:solidFill>
                        <a:latin typeface="Calibri"/>
                      </a:endParaRPr>
                    </a:p>
                  </a:txBody>
                  <a:tcPr marL="9525" marR="9525" marT="9525" marB="0" anchor="b"/>
                </a:tc>
              </a:tr>
              <a:tr h="320227">
                <a:tc>
                  <a:txBody>
                    <a:bodyPr/>
                    <a:lstStyle/>
                    <a:p>
                      <a:r>
                        <a:rPr lang="en-US" sz="1400" b="1" dirty="0" smtClean="0">
                          <a:latin typeface="Garamond" pitchFamily="18" charset="0"/>
                        </a:rPr>
                        <a:t>Other Costs</a:t>
                      </a:r>
                      <a:endParaRPr lang="en-US" sz="1400" b="1" dirty="0">
                        <a:latin typeface="Garamond" pitchFamily="18" charset="0"/>
                      </a:endParaRPr>
                    </a:p>
                  </a:txBody>
                  <a:tcPr/>
                </a:tc>
                <a:tc>
                  <a:txBody>
                    <a:bodyPr/>
                    <a:lstStyle/>
                    <a:p>
                      <a:pPr algn="l" fontAlgn="b"/>
                      <a:r>
                        <a:rPr lang="en-US" sz="1400" b="1" i="0" u="none" strike="noStrike" dirty="0">
                          <a:solidFill>
                            <a:srgbClr val="000000"/>
                          </a:solidFill>
                          <a:latin typeface="Garamond"/>
                        </a:rPr>
                        <a:t>Archival photocopies</a:t>
                      </a:r>
                    </a:p>
                  </a:txBody>
                  <a:tcPr marL="9525" marR="9525" marT="9525" marB="0" anchor="b"/>
                </a:tc>
                <a:tc>
                  <a:txBody>
                    <a:bodyPr/>
                    <a:lstStyle/>
                    <a:p>
                      <a:pPr algn="r" fontAlgn="b"/>
                      <a:r>
                        <a:rPr lang="en-US" sz="1400" b="1" i="0" u="none" strike="noStrike" dirty="0" smtClean="0">
                          <a:solidFill>
                            <a:srgbClr val="000000"/>
                          </a:solidFill>
                          <a:latin typeface="Garamond"/>
                        </a:rPr>
                        <a:t>$100 </a:t>
                      </a:r>
                      <a:endParaRPr lang="en-US" sz="1400" b="1" i="0" u="none" strike="noStrike" dirty="0">
                        <a:solidFill>
                          <a:srgbClr val="000000"/>
                        </a:solidFill>
                        <a:latin typeface="Garamond"/>
                      </a:endParaRPr>
                    </a:p>
                  </a:txBody>
                  <a:tcPr marL="9525" marR="9525" marT="9525" marB="0" anchor="b"/>
                </a:tc>
              </a:tr>
              <a:tr h="320227">
                <a:tc>
                  <a:txBody>
                    <a:bodyPr/>
                    <a:lstStyle/>
                    <a:p>
                      <a:endParaRPr lang="en-US" sz="1400"/>
                    </a:p>
                  </a:txBody>
                  <a:tcPr/>
                </a:tc>
                <a:tc>
                  <a:txBody>
                    <a:bodyPr/>
                    <a:lstStyle/>
                    <a:p>
                      <a:endParaRPr lang="en-US" sz="1400" b="1"/>
                    </a:p>
                  </a:txBody>
                  <a:tcPr marL="9525" marR="9525" marT="9525" marB="0" anchor="b"/>
                </a:tc>
                <a:tc>
                  <a:txBody>
                    <a:bodyPr/>
                    <a:lstStyle/>
                    <a:p>
                      <a:endParaRPr lang="en-US" sz="1400" b="1" dirty="0"/>
                    </a:p>
                  </a:txBody>
                  <a:tcPr marL="9525" marR="9525" marT="9525" marB="0" anchor="b"/>
                </a:tc>
              </a:tr>
              <a:tr h="331009">
                <a:tc>
                  <a:txBody>
                    <a:bodyPr/>
                    <a:lstStyle/>
                    <a:p>
                      <a:r>
                        <a:rPr lang="en-US" sz="1400" b="1" dirty="0" smtClean="0">
                          <a:latin typeface="Garamond" pitchFamily="18" charset="0"/>
                        </a:rPr>
                        <a:t>Travel</a:t>
                      </a:r>
                    </a:p>
                  </a:txBody>
                  <a:tcPr/>
                </a:tc>
                <a:tc>
                  <a:txBody>
                    <a:bodyPr/>
                    <a:lstStyle/>
                    <a:p>
                      <a:pPr algn="l" fontAlgn="b"/>
                      <a:r>
                        <a:rPr lang="en-US" sz="1400" b="1" i="0" u="none" strike="noStrike" dirty="0">
                          <a:solidFill>
                            <a:srgbClr val="000000"/>
                          </a:solidFill>
                          <a:latin typeface="Garamond"/>
                        </a:rPr>
                        <a:t>UCSB to Stanford 298 miles x </a:t>
                      </a:r>
                      <a:r>
                        <a:rPr lang="en-US" sz="1400" b="1" i="0" u="none" strike="noStrike" dirty="0" smtClean="0">
                          <a:solidFill>
                            <a:srgbClr val="000000"/>
                          </a:solidFill>
                          <a:latin typeface="Garamond"/>
                        </a:rPr>
                        <a:t>54</a:t>
                      </a:r>
                      <a:r>
                        <a:rPr lang="en-US" sz="1400" b="1" i="0" u="none" strike="noStrike" baseline="0" dirty="0" smtClean="0">
                          <a:solidFill>
                            <a:srgbClr val="000000"/>
                          </a:solidFill>
                          <a:latin typeface="Garamond"/>
                        </a:rPr>
                        <a:t> </a:t>
                      </a:r>
                      <a:r>
                        <a:rPr lang="en-US" sz="1400" b="1" i="0" u="none" strike="noStrike" baseline="0" dirty="0" smtClean="0">
                          <a:solidFill>
                            <a:srgbClr val="000000"/>
                          </a:solidFill>
                          <a:latin typeface="Garamond"/>
                        </a:rPr>
                        <a:t>cents/mile</a:t>
                      </a:r>
                      <a:endParaRPr lang="en-US" sz="1400" b="1" i="0" u="none" strike="noStrike" dirty="0">
                        <a:solidFill>
                          <a:srgbClr val="000000"/>
                        </a:solidFill>
                        <a:latin typeface="Garamond"/>
                      </a:endParaRPr>
                    </a:p>
                  </a:txBody>
                  <a:tcPr marL="9525" marR="9525" marT="9525" marB="0" anchor="b"/>
                </a:tc>
                <a:tc>
                  <a:txBody>
                    <a:bodyPr/>
                    <a:lstStyle/>
                    <a:p>
                      <a:pPr algn="r"/>
                      <a:r>
                        <a:rPr kumimoji="0" lang="en-US" sz="1400" b="1" i="0" u="none" strike="noStrike" kern="1200" dirty="0" smtClean="0">
                          <a:solidFill>
                            <a:srgbClr val="000000"/>
                          </a:solidFill>
                          <a:latin typeface="Garamond"/>
                          <a:ea typeface="+mn-ea"/>
                          <a:cs typeface="+mn-cs"/>
                        </a:rPr>
                        <a:t>$166.88</a:t>
                      </a:r>
                      <a:endParaRPr kumimoji="0" lang="en-US" sz="1400" b="1" i="0" u="none" strike="noStrike" kern="1200" dirty="0">
                        <a:solidFill>
                          <a:srgbClr val="000000"/>
                        </a:solidFill>
                        <a:latin typeface="Garamond"/>
                        <a:ea typeface="+mn-ea"/>
                        <a:cs typeface="+mn-cs"/>
                      </a:endParaRPr>
                    </a:p>
                  </a:txBody>
                  <a:tcPr marL="9525" marR="9525" marT="9525" marB="0" anchor="b"/>
                </a:tc>
              </a:tr>
              <a:tr h="320227">
                <a:tc>
                  <a:txBody>
                    <a:bodyPr/>
                    <a:lstStyle/>
                    <a:p>
                      <a:endParaRPr lang="en-US" sz="1400"/>
                    </a:p>
                  </a:txBody>
                  <a:tcPr/>
                </a:tc>
                <a:tc>
                  <a:txBody>
                    <a:bodyPr/>
                    <a:lstStyle/>
                    <a:p>
                      <a:pPr algn="l" fontAlgn="b"/>
                      <a:r>
                        <a:rPr lang="en-US" sz="1400" b="1" i="0" u="none" strike="noStrike" dirty="0">
                          <a:solidFill>
                            <a:srgbClr val="000000"/>
                          </a:solidFill>
                          <a:latin typeface="Garamond"/>
                        </a:rPr>
                        <a:t>Stanford to UCB </a:t>
                      </a:r>
                      <a:r>
                        <a:rPr lang="en-US" sz="1400" b="1" i="0" u="none" strike="noStrike" dirty="0" smtClean="0">
                          <a:solidFill>
                            <a:srgbClr val="000000"/>
                          </a:solidFill>
                          <a:latin typeface="Garamond"/>
                        </a:rPr>
                        <a:t>50 </a:t>
                      </a:r>
                      <a:r>
                        <a:rPr lang="en-US" sz="1400" b="1" i="0" u="none" strike="noStrike" dirty="0">
                          <a:solidFill>
                            <a:srgbClr val="000000"/>
                          </a:solidFill>
                          <a:latin typeface="Garamond"/>
                        </a:rPr>
                        <a:t>miles x </a:t>
                      </a:r>
                      <a:r>
                        <a:rPr lang="en-US" sz="1400" b="1" i="0" u="none" strike="noStrike" dirty="0" smtClean="0">
                          <a:solidFill>
                            <a:srgbClr val="000000"/>
                          </a:solidFill>
                          <a:latin typeface="Garamond"/>
                        </a:rPr>
                        <a:t>54</a:t>
                      </a:r>
                      <a:r>
                        <a:rPr lang="en-US" sz="1400" b="1" i="0" u="none" strike="noStrike" baseline="0" dirty="0" smtClean="0">
                          <a:solidFill>
                            <a:srgbClr val="000000"/>
                          </a:solidFill>
                          <a:latin typeface="Garamond"/>
                        </a:rPr>
                        <a:t> </a:t>
                      </a:r>
                      <a:r>
                        <a:rPr lang="en-US" sz="1400" b="1" i="0" u="none" strike="noStrike" baseline="0" dirty="0" smtClean="0">
                          <a:solidFill>
                            <a:srgbClr val="000000"/>
                          </a:solidFill>
                          <a:latin typeface="Garamond"/>
                        </a:rPr>
                        <a:t>cents/mile</a:t>
                      </a:r>
                      <a:endParaRPr lang="en-US" sz="1400" b="1" i="0" u="none" strike="noStrike" dirty="0">
                        <a:solidFill>
                          <a:srgbClr val="000000"/>
                        </a:solidFill>
                        <a:latin typeface="Garamond"/>
                      </a:endParaRPr>
                    </a:p>
                  </a:txBody>
                  <a:tcPr marL="9525" marR="9525" marT="9525" marB="0" anchor="b"/>
                </a:tc>
                <a:tc>
                  <a:txBody>
                    <a:bodyPr/>
                    <a:lstStyle/>
                    <a:p>
                      <a:pPr algn="r"/>
                      <a:r>
                        <a:rPr kumimoji="0" lang="en-US" sz="1400" b="1" i="0" u="none" strike="noStrike" kern="1200" dirty="0" smtClean="0">
                          <a:solidFill>
                            <a:srgbClr val="000000"/>
                          </a:solidFill>
                          <a:latin typeface="Garamond"/>
                          <a:ea typeface="+mn-ea"/>
                          <a:cs typeface="+mn-cs"/>
                        </a:rPr>
                        <a:t>$28</a:t>
                      </a:r>
                      <a:endParaRPr kumimoji="0" lang="en-US" sz="1400" b="1" i="0" u="none" strike="noStrike" kern="1200" dirty="0">
                        <a:solidFill>
                          <a:srgbClr val="000000"/>
                        </a:solidFill>
                        <a:latin typeface="Garamond"/>
                        <a:ea typeface="+mn-ea"/>
                        <a:cs typeface="+mn-cs"/>
                      </a:endParaRPr>
                    </a:p>
                  </a:txBody>
                  <a:tcPr marL="9525" marR="9525" marT="9525" marB="0" anchor="b"/>
                </a:tc>
              </a:tr>
              <a:tr h="320227">
                <a:tc>
                  <a:txBody>
                    <a:bodyPr/>
                    <a:lstStyle/>
                    <a:p>
                      <a:endParaRPr lang="en-US" sz="1400"/>
                    </a:p>
                  </a:txBody>
                  <a:tcPr/>
                </a:tc>
                <a:tc>
                  <a:txBody>
                    <a:bodyPr/>
                    <a:lstStyle/>
                    <a:p>
                      <a:pPr algn="l" fontAlgn="b"/>
                      <a:r>
                        <a:rPr lang="en-US" sz="1400" b="1" i="0" u="none" strike="noStrike" dirty="0">
                          <a:solidFill>
                            <a:srgbClr val="000000"/>
                          </a:solidFill>
                          <a:latin typeface="Garamond"/>
                        </a:rPr>
                        <a:t>UCB to UCSB 326 miles x </a:t>
                      </a:r>
                      <a:r>
                        <a:rPr lang="en-US" sz="1400" b="1" i="0" u="none" strike="noStrike" dirty="0" smtClean="0">
                          <a:solidFill>
                            <a:srgbClr val="000000"/>
                          </a:solidFill>
                          <a:latin typeface="Garamond"/>
                        </a:rPr>
                        <a:t>54</a:t>
                      </a:r>
                      <a:r>
                        <a:rPr lang="en-US" sz="1400" b="1" i="0" u="none" strike="noStrike" baseline="0" dirty="0" smtClean="0">
                          <a:solidFill>
                            <a:srgbClr val="000000"/>
                          </a:solidFill>
                          <a:latin typeface="Garamond"/>
                        </a:rPr>
                        <a:t> </a:t>
                      </a:r>
                      <a:r>
                        <a:rPr lang="en-US" sz="1400" b="1" i="0" u="none" strike="noStrike" baseline="0" dirty="0" smtClean="0">
                          <a:solidFill>
                            <a:srgbClr val="000000"/>
                          </a:solidFill>
                          <a:latin typeface="Garamond"/>
                        </a:rPr>
                        <a:t>cents/mile</a:t>
                      </a:r>
                      <a:endParaRPr lang="en-US" sz="1400" b="1" i="0" u="none" strike="noStrike" dirty="0">
                        <a:solidFill>
                          <a:srgbClr val="000000"/>
                        </a:solidFill>
                        <a:latin typeface="Garamond"/>
                      </a:endParaRPr>
                    </a:p>
                  </a:txBody>
                  <a:tcPr marL="9525" marR="9525" marT="9525" marB="0" anchor="b"/>
                </a:tc>
                <a:tc>
                  <a:txBody>
                    <a:bodyPr/>
                    <a:lstStyle/>
                    <a:p>
                      <a:pPr algn="r"/>
                      <a:r>
                        <a:rPr kumimoji="0" lang="en-US" sz="1400" b="1" i="0" u="none" strike="noStrike" kern="1200" dirty="0" smtClean="0">
                          <a:solidFill>
                            <a:srgbClr val="000000"/>
                          </a:solidFill>
                          <a:latin typeface="Garamond"/>
                          <a:ea typeface="+mn-ea"/>
                          <a:cs typeface="+mn-cs"/>
                        </a:rPr>
                        <a:t>$182.56</a:t>
                      </a:r>
                      <a:endParaRPr kumimoji="0" lang="en-US" sz="1400" b="1" i="0" u="none" strike="noStrike" kern="1200" dirty="0">
                        <a:solidFill>
                          <a:srgbClr val="000000"/>
                        </a:solidFill>
                        <a:latin typeface="Garamond"/>
                        <a:ea typeface="+mn-ea"/>
                        <a:cs typeface="+mn-cs"/>
                      </a:endParaRPr>
                    </a:p>
                  </a:txBody>
                  <a:tcPr marL="9525" marR="9525" marT="9525" marB="0" anchor="b"/>
                </a:tc>
              </a:tr>
              <a:tr h="320227">
                <a:tc>
                  <a:txBody>
                    <a:bodyPr/>
                    <a:lstStyle/>
                    <a:p>
                      <a:endParaRPr lang="en-US" sz="1400"/>
                    </a:p>
                  </a:txBody>
                  <a:tcPr/>
                </a:tc>
                <a:tc>
                  <a:txBody>
                    <a:bodyPr/>
                    <a:lstStyle/>
                    <a:p>
                      <a:pPr algn="l" fontAlgn="b"/>
                      <a:r>
                        <a:rPr lang="en-US" sz="1400" b="1" i="0" u="none" strike="noStrike" dirty="0">
                          <a:solidFill>
                            <a:srgbClr val="000000"/>
                          </a:solidFill>
                          <a:latin typeface="Garamond"/>
                        </a:rPr>
                        <a:t>Lodging </a:t>
                      </a:r>
                      <a:r>
                        <a:rPr lang="en-US" sz="1400" b="1" i="0" u="none" strike="noStrike" dirty="0" smtClean="0">
                          <a:solidFill>
                            <a:srgbClr val="000000"/>
                          </a:solidFill>
                          <a:latin typeface="Garamond"/>
                        </a:rPr>
                        <a:t>4 </a:t>
                      </a:r>
                      <a:r>
                        <a:rPr lang="en-US" sz="1400" b="1" i="0" u="none" strike="noStrike" dirty="0">
                          <a:solidFill>
                            <a:srgbClr val="000000"/>
                          </a:solidFill>
                          <a:latin typeface="Garamond"/>
                        </a:rPr>
                        <a:t>nights at $80 per night</a:t>
                      </a:r>
                    </a:p>
                  </a:txBody>
                  <a:tcPr marL="9525" marR="9525" marT="9525" marB="0" anchor="b"/>
                </a:tc>
                <a:tc>
                  <a:txBody>
                    <a:bodyPr/>
                    <a:lstStyle/>
                    <a:p>
                      <a:pPr algn="r" fontAlgn="b"/>
                      <a:r>
                        <a:rPr lang="en-US" sz="1400" b="1" i="0" u="none" strike="noStrike" dirty="0" smtClean="0">
                          <a:solidFill>
                            <a:srgbClr val="000000"/>
                          </a:solidFill>
                          <a:latin typeface="Garamond"/>
                        </a:rPr>
                        <a:t>$320.00 </a:t>
                      </a:r>
                      <a:endParaRPr lang="en-US" sz="1400" b="1" i="0" u="none" strike="noStrike" dirty="0">
                        <a:solidFill>
                          <a:srgbClr val="000000"/>
                        </a:solidFill>
                        <a:latin typeface="Garamond"/>
                      </a:endParaRPr>
                    </a:p>
                  </a:txBody>
                  <a:tcPr marL="9525" marR="9525" marT="9525" marB="0" anchor="b"/>
                </a:tc>
              </a:tr>
              <a:tr h="320227">
                <a:tc>
                  <a:txBody>
                    <a:bodyPr/>
                    <a:lstStyle/>
                    <a:p>
                      <a:endParaRPr lang="en-US" sz="1400" dirty="0"/>
                    </a:p>
                  </a:txBody>
                  <a:tcPr/>
                </a:tc>
                <a:tc>
                  <a:txBody>
                    <a:bodyPr/>
                    <a:lstStyle/>
                    <a:p>
                      <a:pPr algn="l" fontAlgn="b"/>
                      <a:endParaRPr lang="en-US" sz="1400" b="1" i="0" u="none" strike="noStrike">
                        <a:solidFill>
                          <a:srgbClr val="000000"/>
                        </a:solidFill>
                        <a:latin typeface="Garamond"/>
                      </a:endParaRPr>
                    </a:p>
                  </a:txBody>
                  <a:tcPr marL="9525" marR="9525" marT="9525" marB="0" anchor="b"/>
                </a:tc>
                <a:tc>
                  <a:txBody>
                    <a:bodyPr/>
                    <a:lstStyle/>
                    <a:p>
                      <a:pPr algn="l" fontAlgn="b"/>
                      <a:endParaRPr lang="en-US" sz="1400" b="1" i="0" u="none" strike="noStrike" dirty="0">
                        <a:solidFill>
                          <a:srgbClr val="000000"/>
                        </a:solidFill>
                        <a:latin typeface="Calibri"/>
                      </a:endParaRPr>
                    </a:p>
                  </a:txBody>
                  <a:tcPr marL="9525" marR="9525" marT="9525" marB="0" anchor="b"/>
                </a:tc>
              </a:tr>
              <a:tr h="320227">
                <a:tc>
                  <a:txBody>
                    <a:bodyPr/>
                    <a:lstStyle/>
                    <a:p>
                      <a:endParaRPr lang="en-US" sz="1400" dirty="0"/>
                    </a:p>
                  </a:txBody>
                  <a:tcPr/>
                </a:tc>
                <a:tc>
                  <a:txBody>
                    <a:bodyPr/>
                    <a:lstStyle/>
                    <a:p>
                      <a:pPr algn="l" fontAlgn="b"/>
                      <a:r>
                        <a:rPr lang="en-US" sz="1400" b="1" i="0" u="none" strike="noStrike" dirty="0" smtClean="0">
                          <a:solidFill>
                            <a:srgbClr val="000000"/>
                          </a:solidFill>
                          <a:latin typeface="Garamond"/>
                        </a:rPr>
                        <a:t>Total:</a:t>
                      </a:r>
                      <a:endParaRPr lang="en-US" sz="1400" b="1" i="0" u="none" strike="noStrike" dirty="0">
                        <a:solidFill>
                          <a:srgbClr val="000000"/>
                        </a:solidFill>
                        <a:latin typeface="Garamond"/>
                      </a:endParaRPr>
                    </a:p>
                  </a:txBody>
                  <a:tcPr marL="9525" marR="9525" marT="9525" marB="0" anchor="b"/>
                </a:tc>
                <a:tc>
                  <a:txBody>
                    <a:bodyPr/>
                    <a:lstStyle/>
                    <a:p>
                      <a:pPr algn="r" fontAlgn="b"/>
                      <a:r>
                        <a:rPr lang="en-US" sz="1400" b="1" i="0" u="none" strike="noStrike" dirty="0" smtClean="0">
                          <a:solidFill>
                            <a:srgbClr val="000000"/>
                          </a:solidFill>
                          <a:latin typeface="Garamond"/>
                        </a:rPr>
                        <a:t>$887.44</a:t>
                      </a:r>
                      <a:endParaRPr lang="en-US" sz="1400" b="1" i="0" u="none" strike="noStrike" dirty="0">
                        <a:solidFill>
                          <a:srgbClr val="000000"/>
                        </a:solidFill>
                        <a:latin typeface="Garamond"/>
                      </a:endParaRPr>
                    </a:p>
                  </a:txBody>
                  <a:tcPr marL="9525" marR="9525" marT="9525" marB="0" anchor="b"/>
                </a:tc>
              </a:tr>
              <a:tr h="320227">
                <a:tc>
                  <a:txBody>
                    <a:bodyPr/>
                    <a:lstStyle/>
                    <a:p>
                      <a:endParaRPr lang="en-US" sz="1400"/>
                    </a:p>
                  </a:txBody>
                  <a:tcPr/>
                </a:tc>
                <a:tc>
                  <a:txBody>
                    <a:bodyPr/>
                    <a:lstStyle/>
                    <a:p>
                      <a:pPr algn="l" fontAlgn="b"/>
                      <a:r>
                        <a:rPr lang="en-US" sz="1400" b="1" i="0" u="none" strike="noStrike" dirty="0" smtClean="0">
                          <a:solidFill>
                            <a:srgbClr val="000000"/>
                          </a:solidFill>
                          <a:latin typeface="Garamond"/>
                        </a:rPr>
                        <a:t>Requesting:</a:t>
                      </a:r>
                      <a:endParaRPr lang="en-US" sz="1400" b="1" i="0" u="none" strike="noStrike" dirty="0">
                        <a:solidFill>
                          <a:srgbClr val="000000"/>
                        </a:solidFill>
                        <a:latin typeface="Garamond"/>
                      </a:endParaRPr>
                    </a:p>
                  </a:txBody>
                  <a:tcPr marL="9525" marR="9525" marT="9525" marB="0" anchor="b"/>
                </a:tc>
                <a:tc>
                  <a:txBody>
                    <a:bodyPr/>
                    <a:lstStyle/>
                    <a:p>
                      <a:pPr algn="r" fontAlgn="b"/>
                      <a:r>
                        <a:rPr lang="en-US" sz="1400" b="1" i="0" u="none" strike="noStrike" dirty="0" smtClean="0">
                          <a:solidFill>
                            <a:srgbClr val="000000"/>
                          </a:solidFill>
                          <a:latin typeface="Garamond"/>
                        </a:rPr>
                        <a:t>$750 </a:t>
                      </a:r>
                      <a:endParaRPr lang="en-US" sz="1400" b="1" i="0" u="none" strike="noStrike" dirty="0">
                        <a:solidFill>
                          <a:srgbClr val="000000"/>
                        </a:solidFill>
                        <a:latin typeface="Garamond"/>
                      </a:endParaRPr>
                    </a:p>
                  </a:txBody>
                  <a:tcPr marL="9525" marR="9525" marT="9525" marB="0" anchor="b"/>
                </a:tc>
              </a:tr>
              <a:tr h="458325">
                <a:tc>
                  <a:txBody>
                    <a:bodyPr/>
                    <a:lstStyle/>
                    <a:p>
                      <a:endParaRPr lang="en-US" sz="1400"/>
                    </a:p>
                  </a:txBody>
                  <a:tcPr/>
                </a:tc>
                <a:tc>
                  <a:txBody>
                    <a:bodyPr/>
                    <a:lstStyle/>
                    <a:p>
                      <a:pPr algn="l" fontAlgn="b"/>
                      <a:r>
                        <a:rPr lang="en-US" sz="1400" b="1" i="0" u="none" strike="noStrike" dirty="0">
                          <a:solidFill>
                            <a:srgbClr val="000000"/>
                          </a:solidFill>
                          <a:latin typeface="Garamond"/>
                        </a:rPr>
                        <a:t>Balance to be covered </a:t>
                      </a:r>
                      <a:r>
                        <a:rPr lang="en-US" sz="1400" b="1" i="0" u="none" strike="noStrike" dirty="0" smtClean="0">
                          <a:solidFill>
                            <a:srgbClr val="000000"/>
                          </a:solidFill>
                          <a:latin typeface="Garamond"/>
                        </a:rPr>
                        <a:t>by: </a:t>
                      </a:r>
                      <a:r>
                        <a:rPr lang="en-US" sz="1400" b="1" i="0" u="none" strike="noStrike" dirty="0">
                          <a:solidFill>
                            <a:srgbClr val="000000"/>
                          </a:solidFill>
                          <a:latin typeface="Garamond"/>
                        </a:rPr>
                        <a:t>personal finances</a:t>
                      </a:r>
                    </a:p>
                  </a:txBody>
                  <a:tcPr marL="9525" marR="9525" marT="9525" marB="0" anchor="b"/>
                </a:tc>
                <a:tc>
                  <a:txBody>
                    <a:bodyPr/>
                    <a:lstStyle/>
                    <a:p>
                      <a:pPr algn="r" fontAlgn="b"/>
                      <a:r>
                        <a:rPr lang="en-US" sz="1400" b="1" i="0" u="none" strike="noStrike" dirty="0" smtClean="0">
                          <a:solidFill>
                            <a:srgbClr val="000000"/>
                          </a:solidFill>
                          <a:latin typeface="Garamond"/>
                        </a:rPr>
                        <a:t>$137.44</a:t>
                      </a:r>
                      <a:endParaRPr lang="en-US" sz="1400" b="1" i="0" u="none" strike="noStrike" dirty="0">
                        <a:solidFill>
                          <a:srgbClr val="000000"/>
                        </a:solidFill>
                        <a:latin typeface="Garamond"/>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731838"/>
          </a:xfrm>
        </p:spPr>
        <p:txBody>
          <a:bodyPr>
            <a:normAutofit/>
          </a:bodyPr>
          <a:lstStyle/>
          <a:p>
            <a:r>
              <a:rPr lang="en-US" sz="3500" dirty="0" smtClean="0"/>
              <a:t>More Budget!</a:t>
            </a:r>
            <a:endParaRPr lang="en-US" sz="3500" dirty="0"/>
          </a:p>
        </p:txBody>
      </p:sp>
      <p:pic>
        <p:nvPicPr>
          <p:cNvPr id="5" name="Content Placeholder 4"/>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2083290" y="914400"/>
            <a:ext cx="4469910" cy="5895056"/>
          </a:xfrm>
        </p:spPr>
      </p:pic>
    </p:spTree>
    <p:extLst>
      <p:ext uri="{BB962C8B-B14F-4D97-AF65-F5344CB8AC3E}">
        <p14:creationId xmlns:p14="http://schemas.microsoft.com/office/powerpoint/2010/main" val="30257889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URCA grant proposal screen shot 2.png"/>
          <p:cNvPicPr>
            <a:picLocks noChangeAspect="1" noChangeArrowheads="1"/>
          </p:cNvPicPr>
          <p:nvPr/>
        </p:nvPicPr>
        <p:blipFill rotWithShape="1">
          <a:blip r:embed="rId3">
            <a:extLst>
              <a:ext uri="{28A0092B-C50C-407E-A947-70E740481C1C}">
                <a14:useLocalDpi xmlns:a14="http://schemas.microsoft.com/office/drawing/2010/main" val="0"/>
              </a:ext>
            </a:extLst>
          </a:blip>
          <a:srcRect l="1274"/>
          <a:stretch/>
        </p:blipFill>
        <p:spPr bwMode="auto">
          <a:xfrm>
            <a:off x="490126" y="1828800"/>
            <a:ext cx="7663274" cy="3581400"/>
          </a:xfrm>
          <a:prstGeom prst="rect">
            <a:avLst/>
          </a:prstGeom>
          <a:noFill/>
          <a:extLst>
            <a:ext uri="{909E8E84-426E-40DD-AFC4-6F175D3DCCD1}">
              <a14:hiddenFill xmlns:a14="http://schemas.microsoft.com/office/drawing/2010/main">
                <a:solidFill>
                  <a:srgbClr val="FFFFFF"/>
                </a:solidFill>
              </a14:hiddenFill>
            </a:ext>
          </a:extLst>
        </p:spPr>
      </p:pic>
      <p:sp>
        <p:nvSpPr>
          <p:cNvPr id="28674" name="Title 1"/>
          <p:cNvSpPr>
            <a:spLocks noGrp="1"/>
          </p:cNvSpPr>
          <p:nvPr>
            <p:ph type="title"/>
          </p:nvPr>
        </p:nvSpPr>
        <p:spPr/>
        <p:txBody>
          <a:bodyPr>
            <a:normAutofit/>
          </a:bodyPr>
          <a:lstStyle/>
          <a:p>
            <a:r>
              <a:rPr lang="en-US" sz="3500" dirty="0" smtClean="0"/>
              <a:t>Budget Form Submission </a:t>
            </a:r>
          </a:p>
        </p:txBody>
      </p:sp>
      <p:sp>
        <p:nvSpPr>
          <p:cNvPr id="4" name="Left Arrow 3"/>
          <p:cNvSpPr/>
          <p:nvPr/>
        </p:nvSpPr>
        <p:spPr bwMode="auto">
          <a:xfrm>
            <a:off x="4591605" y="4191000"/>
            <a:ext cx="1865790" cy="381000"/>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 name="Rectangle 1"/>
          <p:cNvSpPr/>
          <p:nvPr/>
        </p:nvSpPr>
        <p:spPr>
          <a:xfrm>
            <a:off x="4038600" y="5867400"/>
            <a:ext cx="29718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aid</a:t>
            </a:r>
            <a:endParaRPr lang="en-US" dirty="0"/>
          </a:p>
        </p:txBody>
      </p:sp>
      <p:sp>
        <p:nvSpPr>
          <p:cNvPr id="3" name="Content Placeholder 2"/>
          <p:cNvSpPr>
            <a:spLocks noGrp="1"/>
          </p:cNvSpPr>
          <p:nvPr>
            <p:ph sz="quarter" idx="1"/>
          </p:nvPr>
        </p:nvSpPr>
        <p:spPr/>
        <p:txBody>
          <a:bodyPr>
            <a:normAutofit fontScale="92500"/>
          </a:bodyPr>
          <a:lstStyle/>
          <a:p>
            <a:r>
              <a:rPr lang="en-US" dirty="0" smtClean="0"/>
              <a:t>Disclaimer: URCA </a:t>
            </a:r>
            <a:r>
              <a:rPr lang="en-US" dirty="0"/>
              <a:t>grants are considered a financial resource for financial aid purposes. The total amount of financial aid that you may receive is determined by the Office of Financial Aid and Scholarships (OFAS) and is based on federal and state policy. If OFAS finds that you have received the full amount of aid for which you are eligible, your URCA award may lead to a reduction in certain types of aid. If you are unsure about whether you have received the full amount of aid for which you are eligible, or to inquire about how receiving a URCA award may impact your existing financial aid, please contact the Office of Financial Aid and Scholarships at (805) 893-2432.</a:t>
            </a:r>
          </a:p>
        </p:txBody>
      </p:sp>
    </p:spTree>
    <p:extLst>
      <p:ext uri="{BB962C8B-B14F-4D97-AF65-F5344CB8AC3E}">
        <p14:creationId xmlns:p14="http://schemas.microsoft.com/office/powerpoint/2010/main" val="3099764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en-US" sz="3500" dirty="0" smtClean="0"/>
              <a:t>Development of a Project</a:t>
            </a:r>
          </a:p>
        </p:txBody>
      </p:sp>
      <p:sp>
        <p:nvSpPr>
          <p:cNvPr id="6147" name="Rectangle 3"/>
          <p:cNvSpPr>
            <a:spLocks noGrp="1" noChangeArrowheads="1"/>
          </p:cNvSpPr>
          <p:nvPr>
            <p:ph sz="quarter" idx="1"/>
          </p:nvPr>
        </p:nvSpPr>
        <p:spPr>
          <a:xfrm>
            <a:off x="533400" y="1600200"/>
            <a:ext cx="7924800" cy="4419600"/>
          </a:xfrm>
        </p:spPr>
        <p:txBody>
          <a:bodyPr>
            <a:normAutofit fontScale="92500" lnSpcReduction="20000"/>
          </a:bodyPr>
          <a:lstStyle/>
          <a:p>
            <a:pPr eaLnBrk="1" hangingPunct="1"/>
            <a:endParaRPr lang="en-US" sz="800" dirty="0" smtClean="0"/>
          </a:p>
          <a:p>
            <a:pPr eaLnBrk="1" hangingPunct="1"/>
            <a:r>
              <a:rPr lang="en-US" sz="2800" dirty="0" smtClean="0"/>
              <a:t>Develop a research topic</a:t>
            </a:r>
          </a:p>
          <a:p>
            <a:pPr marL="0" indent="0" eaLnBrk="1" hangingPunct="1">
              <a:buNone/>
            </a:pPr>
            <a:endParaRPr lang="en-US" sz="2800" dirty="0" smtClean="0"/>
          </a:p>
          <a:p>
            <a:pPr eaLnBrk="1" hangingPunct="1"/>
            <a:r>
              <a:rPr lang="en-US" sz="2800" dirty="0" smtClean="0"/>
              <a:t>Find a Faculty mentor</a:t>
            </a:r>
          </a:p>
          <a:p>
            <a:pPr marL="0" indent="0" eaLnBrk="1" hangingPunct="1">
              <a:buNone/>
            </a:pPr>
            <a:endParaRPr lang="en-US" sz="2800" dirty="0" smtClean="0"/>
          </a:p>
          <a:p>
            <a:pPr eaLnBrk="1" hangingPunct="1"/>
            <a:r>
              <a:rPr lang="en-US" sz="2800" dirty="0" smtClean="0"/>
              <a:t>Develop Project Plan</a:t>
            </a:r>
          </a:p>
          <a:p>
            <a:pPr marL="0" indent="0" eaLnBrk="1" hangingPunct="1">
              <a:buNone/>
            </a:pPr>
            <a:endParaRPr lang="en-US" sz="2800" dirty="0" smtClean="0"/>
          </a:p>
          <a:p>
            <a:pPr eaLnBrk="1" hangingPunct="1"/>
            <a:r>
              <a:rPr lang="en-US" sz="2800" dirty="0" smtClean="0"/>
              <a:t>Develop Project Budget</a:t>
            </a:r>
          </a:p>
          <a:p>
            <a:pPr marL="0" indent="0" eaLnBrk="1" hangingPunct="1">
              <a:buNone/>
            </a:pPr>
            <a:endParaRPr lang="en-US" sz="2800" dirty="0" smtClean="0"/>
          </a:p>
          <a:p>
            <a:pPr eaLnBrk="1" hangingPunct="1"/>
            <a:r>
              <a:rPr lang="en-US" sz="2800" dirty="0" smtClean="0"/>
              <a:t>Identify and apply to all appropriate funding agencies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a:bodyPr>
          <a:lstStyle/>
          <a:p>
            <a:pPr eaLnBrk="1" hangingPunct="1"/>
            <a:r>
              <a:rPr lang="en-US" sz="3500" dirty="0" smtClean="0"/>
              <a:t>Mentor Letter of Support</a:t>
            </a:r>
          </a:p>
        </p:txBody>
      </p:sp>
      <p:sp>
        <p:nvSpPr>
          <p:cNvPr id="18435" name="Rectangle 3"/>
          <p:cNvSpPr>
            <a:spLocks noGrp="1" noChangeArrowheads="1"/>
          </p:cNvSpPr>
          <p:nvPr>
            <p:ph sz="quarter" idx="1"/>
          </p:nvPr>
        </p:nvSpPr>
        <p:spPr>
          <a:xfrm>
            <a:off x="609600" y="1600200"/>
            <a:ext cx="7924800" cy="4648200"/>
          </a:xfrm>
        </p:spPr>
        <p:txBody>
          <a:bodyPr>
            <a:normAutofit lnSpcReduction="10000"/>
          </a:bodyPr>
          <a:lstStyle/>
          <a:p>
            <a:pPr eaLnBrk="1" hangingPunct="1">
              <a:defRPr/>
            </a:pPr>
            <a:r>
              <a:rPr lang="en-US" sz="2600" dirty="0" smtClean="0"/>
              <a:t>Provide mentor with “Instructions for Mentor’s Support Letter” form</a:t>
            </a:r>
          </a:p>
          <a:p>
            <a:pPr eaLnBrk="1" hangingPunct="1">
              <a:buFont typeface="Wingdings" pitchFamily="2" charset="2"/>
              <a:buNone/>
              <a:defRPr/>
            </a:pPr>
            <a:endParaRPr lang="en-US" sz="900" dirty="0" smtClean="0"/>
          </a:p>
          <a:p>
            <a:pPr eaLnBrk="1" hangingPunct="1">
              <a:defRPr/>
            </a:pPr>
            <a:r>
              <a:rPr lang="en-US" sz="2600" dirty="0" smtClean="0"/>
              <a:t>Letter must be signed on department letterhead</a:t>
            </a:r>
          </a:p>
          <a:p>
            <a:pPr eaLnBrk="1" hangingPunct="1">
              <a:buFont typeface="Wingdings" pitchFamily="2" charset="2"/>
              <a:buNone/>
              <a:defRPr/>
            </a:pPr>
            <a:endParaRPr lang="en-US" sz="800" dirty="0" smtClean="0"/>
          </a:p>
          <a:p>
            <a:pPr eaLnBrk="1" hangingPunct="1">
              <a:defRPr/>
            </a:pPr>
            <a:r>
              <a:rPr lang="en-US" sz="2600" dirty="0" smtClean="0"/>
              <a:t>Proposals missing support letter will be considered incomplete and will not be reviewed</a:t>
            </a:r>
          </a:p>
          <a:p>
            <a:pPr eaLnBrk="1" hangingPunct="1">
              <a:buFont typeface="Wingdings" pitchFamily="2" charset="2"/>
              <a:buNone/>
              <a:defRPr/>
            </a:pPr>
            <a:endParaRPr lang="en-US" sz="800" dirty="0" smtClean="0"/>
          </a:p>
          <a:p>
            <a:pPr>
              <a:defRPr/>
            </a:pPr>
            <a:r>
              <a:rPr lang="en-US" sz="2600" dirty="0" smtClean="0"/>
              <a:t>Letters to be submitted online </a:t>
            </a:r>
            <a:r>
              <a:rPr lang="en-US" sz="2600" dirty="0"/>
              <a:t>in the URCA </a:t>
            </a:r>
            <a:r>
              <a:rPr lang="en-US" sz="2600" dirty="0" smtClean="0"/>
              <a:t>Grant </a:t>
            </a:r>
            <a:r>
              <a:rPr lang="en-US" sz="2600" dirty="0"/>
              <a:t>System as a PDF by November </a:t>
            </a:r>
            <a:r>
              <a:rPr lang="en-US" sz="2600" dirty="0" smtClean="0"/>
              <a:t>4, 2016.</a:t>
            </a:r>
          </a:p>
          <a:p>
            <a:pPr lvl="1">
              <a:defRPr/>
            </a:pPr>
            <a:r>
              <a:rPr lang="en-US" sz="2300" dirty="0" smtClean="0"/>
              <a:t>A link will be sent to your mentor when you submit your proposal application with his/her email address included.</a:t>
            </a:r>
            <a:endParaRPr lang="en-US" sz="2300" dirty="0"/>
          </a:p>
          <a:p>
            <a:pPr eaLnBrk="1" hangingPunct="1">
              <a:defRPr/>
            </a:pPr>
            <a:endParaRPr lang="en-US" sz="26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95263" y="228600"/>
            <a:ext cx="8015287" cy="815975"/>
          </a:xfrm>
        </p:spPr>
        <p:txBody>
          <a:bodyPr/>
          <a:lstStyle/>
          <a:p>
            <a:pPr eaLnBrk="1" hangingPunct="1"/>
            <a:r>
              <a:rPr lang="en-US" sz="3500" b="1" dirty="0" smtClean="0"/>
              <a:t>A Good Proposal </a:t>
            </a:r>
          </a:p>
        </p:txBody>
      </p:sp>
      <p:sp>
        <p:nvSpPr>
          <p:cNvPr id="30723" name="Rectangle 3"/>
          <p:cNvSpPr>
            <a:spLocks noGrp="1" noChangeArrowheads="1"/>
          </p:cNvSpPr>
          <p:nvPr>
            <p:ph sz="quarter" idx="1"/>
          </p:nvPr>
        </p:nvSpPr>
        <p:spPr>
          <a:xfrm>
            <a:off x="457200" y="1447800"/>
            <a:ext cx="8229600" cy="4800600"/>
          </a:xfrm>
        </p:spPr>
        <p:txBody>
          <a:bodyPr/>
          <a:lstStyle/>
          <a:p>
            <a:pPr eaLnBrk="1" hangingPunct="1">
              <a:lnSpc>
                <a:spcPct val="90000"/>
              </a:lnSpc>
            </a:pPr>
            <a:r>
              <a:rPr lang="en-US" sz="2600" dirty="0" smtClean="0"/>
              <a:t>Clearly describes the project</a:t>
            </a:r>
          </a:p>
          <a:p>
            <a:pPr eaLnBrk="1" hangingPunct="1">
              <a:lnSpc>
                <a:spcPct val="90000"/>
              </a:lnSpc>
              <a:buFont typeface="Wingdings" pitchFamily="2" charset="2"/>
              <a:buNone/>
            </a:pPr>
            <a:endParaRPr lang="en-US" sz="800" dirty="0" smtClean="0"/>
          </a:p>
          <a:p>
            <a:pPr eaLnBrk="1" hangingPunct="1">
              <a:lnSpc>
                <a:spcPct val="90000"/>
              </a:lnSpc>
            </a:pPr>
            <a:r>
              <a:rPr lang="en-US" sz="2600" dirty="0" smtClean="0"/>
              <a:t>Contains all components and all information requested </a:t>
            </a:r>
            <a:r>
              <a:rPr lang="en-US" sz="1600" dirty="0" smtClean="0"/>
              <a:t>(Follow instructions &amp; use forms supplied)</a:t>
            </a:r>
          </a:p>
          <a:p>
            <a:pPr eaLnBrk="1" hangingPunct="1">
              <a:lnSpc>
                <a:spcPct val="90000"/>
              </a:lnSpc>
              <a:buFont typeface="Wingdings" pitchFamily="2" charset="2"/>
              <a:buNone/>
            </a:pPr>
            <a:endParaRPr lang="en-US" sz="800" dirty="0" smtClean="0"/>
          </a:p>
          <a:p>
            <a:pPr eaLnBrk="1" hangingPunct="1">
              <a:lnSpc>
                <a:spcPct val="90000"/>
              </a:lnSpc>
            </a:pPr>
            <a:r>
              <a:rPr lang="en-US" sz="2600" dirty="0" smtClean="0"/>
              <a:t>Justifies use of proposed funds</a:t>
            </a:r>
          </a:p>
          <a:p>
            <a:pPr eaLnBrk="1" hangingPunct="1">
              <a:lnSpc>
                <a:spcPct val="90000"/>
              </a:lnSpc>
              <a:buFont typeface="Wingdings" pitchFamily="2" charset="2"/>
              <a:buNone/>
            </a:pPr>
            <a:r>
              <a:rPr lang="en-US" sz="1800" dirty="0" smtClean="0"/>
              <a:t>	</a:t>
            </a:r>
            <a:r>
              <a:rPr lang="en-US" sz="1600" dirty="0" smtClean="0"/>
              <a:t>(Methodology versus budgeted items)</a:t>
            </a:r>
          </a:p>
          <a:p>
            <a:pPr eaLnBrk="1" hangingPunct="1">
              <a:lnSpc>
                <a:spcPct val="90000"/>
              </a:lnSpc>
              <a:buFont typeface="Wingdings" pitchFamily="2" charset="2"/>
              <a:buNone/>
            </a:pPr>
            <a:endParaRPr lang="en-US" sz="800" dirty="0" smtClean="0"/>
          </a:p>
          <a:p>
            <a:pPr eaLnBrk="1" hangingPunct="1">
              <a:lnSpc>
                <a:spcPct val="90000"/>
              </a:lnSpc>
            </a:pPr>
            <a:r>
              <a:rPr lang="en-US" sz="2600" dirty="0" smtClean="0"/>
              <a:t>Has a project schedule/timeline</a:t>
            </a:r>
          </a:p>
          <a:p>
            <a:pPr eaLnBrk="1" hangingPunct="1">
              <a:lnSpc>
                <a:spcPct val="90000"/>
              </a:lnSpc>
              <a:buFont typeface="Wingdings" pitchFamily="2" charset="2"/>
              <a:buNone/>
            </a:pPr>
            <a:r>
              <a:rPr lang="en-US" sz="1600" dirty="0" smtClean="0"/>
              <a:t>	(That is adequate to bring the project to a successful completion)</a:t>
            </a:r>
          </a:p>
          <a:p>
            <a:pPr eaLnBrk="1" hangingPunct="1">
              <a:lnSpc>
                <a:spcPct val="90000"/>
              </a:lnSpc>
              <a:buFont typeface="Wingdings" pitchFamily="2" charset="2"/>
              <a:buNone/>
            </a:pPr>
            <a:endParaRPr lang="en-US" sz="800" dirty="0" smtClean="0"/>
          </a:p>
          <a:p>
            <a:pPr eaLnBrk="1" hangingPunct="1">
              <a:lnSpc>
                <a:spcPct val="90000"/>
              </a:lnSpc>
            </a:pPr>
            <a:r>
              <a:rPr lang="en-US" sz="2600" dirty="0" smtClean="0"/>
              <a:t>Indicates the depth of the Mentor/Student relationship</a:t>
            </a:r>
          </a:p>
          <a:p>
            <a:pPr eaLnBrk="1" hangingPunct="1">
              <a:lnSpc>
                <a:spcPct val="90000"/>
              </a:lnSpc>
              <a:buFont typeface="Wingdings" pitchFamily="2" charset="2"/>
              <a:buNone/>
            </a:pPr>
            <a:r>
              <a:rPr lang="en-US" sz="1800" dirty="0" smtClean="0"/>
              <a:t>	</a:t>
            </a:r>
            <a:r>
              <a:rPr lang="en-US" sz="1600" dirty="0" smtClean="0"/>
              <a:t>(Proposal and Letter will show quantity and depth of communication)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a:bodyPr>
          <a:lstStyle/>
          <a:p>
            <a:pPr eaLnBrk="1" hangingPunct="1"/>
            <a:r>
              <a:rPr lang="en-US" sz="3500" dirty="0" smtClean="0"/>
              <a:t>Timeline</a:t>
            </a:r>
          </a:p>
        </p:txBody>
      </p:sp>
      <p:sp>
        <p:nvSpPr>
          <p:cNvPr id="31747" name="Rectangle 3"/>
          <p:cNvSpPr>
            <a:spLocks noGrp="1" noChangeArrowheads="1"/>
          </p:cNvSpPr>
          <p:nvPr>
            <p:ph sz="quarter" idx="1"/>
          </p:nvPr>
        </p:nvSpPr>
        <p:spPr>
          <a:xfrm>
            <a:off x="609600" y="1447800"/>
            <a:ext cx="7924800" cy="4572000"/>
          </a:xfrm>
        </p:spPr>
        <p:txBody>
          <a:bodyPr>
            <a:normAutofit/>
          </a:bodyPr>
          <a:lstStyle/>
          <a:p>
            <a:pPr eaLnBrk="1" hangingPunct="1"/>
            <a:r>
              <a:rPr lang="en-US" sz="2600" dirty="0" smtClean="0"/>
              <a:t>Application deadline: Friday, Nov. 4, 2016 </a:t>
            </a:r>
          </a:p>
          <a:p>
            <a:pPr eaLnBrk="1" hangingPunct="1">
              <a:buFont typeface="Wingdings" pitchFamily="2" charset="2"/>
              <a:buNone/>
            </a:pPr>
            <a:endParaRPr lang="en-US" sz="800" dirty="0" smtClean="0"/>
          </a:p>
          <a:p>
            <a:pPr eaLnBrk="1" hangingPunct="1"/>
            <a:r>
              <a:rPr lang="en-US" sz="2600" dirty="0" smtClean="0"/>
              <a:t>Review of proposals and budgets </a:t>
            </a:r>
          </a:p>
          <a:p>
            <a:pPr eaLnBrk="1" hangingPunct="1">
              <a:buFont typeface="Wingdings" pitchFamily="2" charset="2"/>
              <a:buNone/>
            </a:pPr>
            <a:endParaRPr lang="en-US" sz="800" dirty="0" smtClean="0"/>
          </a:p>
          <a:p>
            <a:pPr eaLnBrk="1" hangingPunct="1"/>
            <a:r>
              <a:rPr lang="en-US" sz="2600" dirty="0" smtClean="0"/>
              <a:t>Award decisions to be made by December 7</a:t>
            </a:r>
          </a:p>
          <a:p>
            <a:pPr eaLnBrk="1" hangingPunct="1">
              <a:buFont typeface="Wingdings" pitchFamily="2" charset="2"/>
              <a:buNone/>
            </a:pPr>
            <a:endParaRPr lang="en-US" sz="800" dirty="0" smtClean="0"/>
          </a:p>
          <a:p>
            <a:pPr eaLnBrk="1" hangingPunct="1"/>
            <a:r>
              <a:rPr lang="en-US" sz="2600" dirty="0" smtClean="0"/>
              <a:t>Award decisions to be sent to your U-mail account.  No award decisions will be given out in person or over the telephone!  Please check email account frequently during the quarter break</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pPr eaLnBrk="1" hangingPunct="1"/>
            <a:r>
              <a:rPr lang="en-US" sz="3800" dirty="0" err="1" smtClean="0"/>
              <a:t>LabRATS</a:t>
            </a:r>
            <a:r>
              <a:rPr lang="en-US" sz="3800" dirty="0" smtClean="0"/>
              <a:t> – Sustainability Program</a:t>
            </a:r>
          </a:p>
        </p:txBody>
      </p:sp>
      <p:sp>
        <p:nvSpPr>
          <p:cNvPr id="32771" name="Rectangle 3"/>
          <p:cNvSpPr>
            <a:spLocks noGrp="1" noChangeArrowheads="1"/>
          </p:cNvSpPr>
          <p:nvPr>
            <p:ph sz="quarter" idx="1"/>
          </p:nvPr>
        </p:nvSpPr>
        <p:spPr/>
        <p:txBody>
          <a:bodyPr/>
          <a:lstStyle/>
          <a:p>
            <a:pPr eaLnBrk="1" hangingPunct="1"/>
            <a:r>
              <a:rPr lang="en-US" sz="2400" dirty="0" smtClean="0"/>
              <a:t>Offering the Surplus Chemical Program in partnership with Environmental Health and Safety (EHS)</a:t>
            </a:r>
          </a:p>
          <a:p>
            <a:pPr eaLnBrk="1" hangingPunct="1">
              <a:buFont typeface="Wingdings" pitchFamily="2" charset="2"/>
              <a:buNone/>
            </a:pPr>
            <a:endParaRPr lang="en-US" sz="800" dirty="0" smtClean="0"/>
          </a:p>
          <a:p>
            <a:pPr eaLnBrk="1" hangingPunct="1"/>
            <a:r>
              <a:rPr lang="en-US" sz="2400" dirty="0" smtClean="0"/>
              <a:t>Allowing labs across campus to swap excess chemicals</a:t>
            </a:r>
          </a:p>
          <a:p>
            <a:pPr eaLnBrk="1" hangingPunct="1">
              <a:buFont typeface="Wingdings" pitchFamily="2" charset="2"/>
              <a:buNone/>
            </a:pPr>
            <a:endParaRPr lang="en-US" sz="800" dirty="0" smtClean="0"/>
          </a:p>
          <a:p>
            <a:pPr eaLnBrk="1" hangingPunct="1"/>
            <a:r>
              <a:rPr lang="en-US" sz="2400" dirty="0" smtClean="0"/>
              <a:t>Free to lab group receiving the chemicals and will be delivered at no cost by EHS to the lab group</a:t>
            </a:r>
          </a:p>
          <a:p>
            <a:pPr eaLnBrk="1" hangingPunct="1">
              <a:buFont typeface="Wingdings" pitchFamily="2" charset="2"/>
              <a:buNone/>
            </a:pPr>
            <a:endParaRPr lang="en-US" sz="800" dirty="0" smtClean="0"/>
          </a:p>
          <a:p>
            <a:pPr eaLnBrk="1" hangingPunct="1"/>
            <a:r>
              <a:rPr lang="en-US" sz="2400" dirty="0" smtClean="0"/>
              <a:t>Details available at: </a:t>
            </a:r>
            <a:r>
              <a:rPr lang="en-US" sz="2000" dirty="0" smtClean="0">
                <a:hlinkClick r:id="rId3"/>
              </a:rPr>
              <a:t>http://www.sustainability.ucsb.edu/labrats/</a:t>
            </a:r>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a:t>Questions</a:t>
            </a:r>
            <a:r>
              <a:rPr lang="en-US" sz="3500" smtClean="0"/>
              <a:t>?</a:t>
            </a:r>
            <a:r>
              <a:rPr lang="en-US" dirty="0"/>
              <a:t/>
            </a:r>
            <a:br>
              <a:rPr lang="en-US" dirty="0"/>
            </a:br>
            <a:endParaRPr lang="en-US" dirty="0"/>
          </a:p>
        </p:txBody>
      </p:sp>
      <p:sp>
        <p:nvSpPr>
          <p:cNvPr id="3" name="Content Placeholder 2"/>
          <p:cNvSpPr>
            <a:spLocks noGrp="1"/>
          </p:cNvSpPr>
          <p:nvPr>
            <p:ph sz="quarter" idx="1"/>
          </p:nvPr>
        </p:nvSpPr>
        <p:spPr/>
        <p:txBody>
          <a:bodyPr/>
          <a:lstStyle/>
          <a:p>
            <a:pPr marL="0" indent="0" algn="ctr">
              <a:buNone/>
            </a:pPr>
            <a:endParaRPr lang="en-US" sz="2200" dirty="0" smtClean="0"/>
          </a:p>
          <a:p>
            <a:pPr marL="0" indent="0" algn="ctr">
              <a:buNone/>
            </a:pPr>
            <a:r>
              <a:rPr lang="en-US" sz="2600" dirty="0" smtClean="0"/>
              <a:t>URCA Walk Ins</a:t>
            </a:r>
          </a:p>
          <a:p>
            <a:pPr marL="0" indent="0" algn="ctr">
              <a:buNone/>
            </a:pPr>
            <a:endParaRPr lang="en-US" sz="800" dirty="0" smtClean="0"/>
          </a:p>
          <a:p>
            <a:pPr marL="0" indent="0" algn="ctr">
              <a:buNone/>
            </a:pPr>
            <a:r>
              <a:rPr lang="en-US" sz="2600" dirty="0" smtClean="0"/>
              <a:t>2110 North Hall</a:t>
            </a:r>
          </a:p>
          <a:p>
            <a:pPr marL="0" indent="0" algn="ctr">
              <a:buNone/>
            </a:pPr>
            <a:r>
              <a:rPr lang="en-US" sz="2600" dirty="0" smtClean="0"/>
              <a:t>Monday-Friday</a:t>
            </a:r>
          </a:p>
          <a:p>
            <a:pPr marL="0" indent="0" algn="ctr">
              <a:buNone/>
            </a:pPr>
            <a:r>
              <a:rPr lang="en-US" sz="2600" dirty="0" smtClean="0"/>
              <a:t>9:00-12:00 and 1:00-4:00</a:t>
            </a:r>
          </a:p>
          <a:p>
            <a:pPr marL="0" indent="0" algn="ctr">
              <a:buNone/>
            </a:pPr>
            <a:r>
              <a:rPr lang="en-US" sz="2600" dirty="0" smtClean="0">
                <a:hlinkClick r:id="rId3"/>
              </a:rPr>
              <a:t>urca@ltsc.ucsb.edu</a:t>
            </a:r>
            <a:endParaRPr lang="en-US" sz="2600" dirty="0" smtClean="0"/>
          </a:p>
          <a:p>
            <a:pPr marL="0" indent="0" algn="ctr">
              <a:buNone/>
            </a:pPr>
            <a:endParaRPr lang="en-US" sz="2600" dirty="0"/>
          </a:p>
          <a:p>
            <a:pPr marL="0" indent="0" algn="ctr">
              <a:buNone/>
            </a:pPr>
            <a:r>
              <a:rPr lang="en-US" sz="2600" dirty="0" smtClean="0"/>
              <a:t>Jacob </a:t>
            </a:r>
            <a:r>
              <a:rPr lang="en-US" sz="2600" dirty="0" err="1" smtClean="0"/>
              <a:t>LaViolet</a:t>
            </a:r>
            <a:r>
              <a:rPr lang="en-US" sz="2600" dirty="0" smtClean="0"/>
              <a:t>: </a:t>
            </a:r>
            <a:r>
              <a:rPr lang="en-US" sz="2600" dirty="0" smtClean="0"/>
              <a:t>Program Coordinator</a:t>
            </a:r>
          </a:p>
          <a:p>
            <a:pPr marL="0" indent="0" algn="ctr">
              <a:buNone/>
            </a:pPr>
            <a:r>
              <a:rPr lang="en-US" sz="2600" dirty="0" smtClean="0"/>
              <a:t>Alan Vu: </a:t>
            </a:r>
            <a:r>
              <a:rPr lang="en-US" sz="2600" dirty="0" smtClean="0"/>
              <a:t>Program Assistant</a:t>
            </a:r>
            <a:endParaRPr lang="en-US" sz="2600" dirty="0"/>
          </a:p>
        </p:txBody>
      </p:sp>
    </p:spTree>
    <p:extLst>
      <p:ext uri="{BB962C8B-B14F-4D97-AF65-F5344CB8AC3E}">
        <p14:creationId xmlns:p14="http://schemas.microsoft.com/office/powerpoint/2010/main" val="735762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r>
              <a:rPr lang="en-US" sz="3500" dirty="0" smtClean="0"/>
              <a:t>Mentor</a:t>
            </a:r>
          </a:p>
        </p:txBody>
      </p:sp>
      <p:sp>
        <p:nvSpPr>
          <p:cNvPr id="7171" name="Rectangle 3"/>
          <p:cNvSpPr>
            <a:spLocks noGrp="1" noChangeArrowheads="1"/>
          </p:cNvSpPr>
          <p:nvPr>
            <p:ph sz="quarter" idx="1"/>
          </p:nvPr>
        </p:nvSpPr>
        <p:spPr>
          <a:xfrm>
            <a:off x="457200" y="1600200"/>
            <a:ext cx="8077200" cy="4419600"/>
          </a:xfrm>
        </p:spPr>
        <p:txBody>
          <a:bodyPr>
            <a:normAutofit fontScale="92500" lnSpcReduction="10000"/>
          </a:bodyPr>
          <a:lstStyle/>
          <a:p>
            <a:r>
              <a:rPr lang="en-US" sz="2600" dirty="0" smtClean="0"/>
              <a:t>Must be a ladder track faculty member or a lecturer with appointment for at least the current academic year</a:t>
            </a:r>
          </a:p>
          <a:p>
            <a:pPr marL="0" indent="0">
              <a:buNone/>
            </a:pPr>
            <a:r>
              <a:rPr lang="en-US" sz="600" dirty="0"/>
              <a:t> </a:t>
            </a:r>
            <a:endParaRPr lang="en-US" sz="500" dirty="0" smtClean="0"/>
          </a:p>
          <a:p>
            <a:r>
              <a:rPr lang="en-US" sz="2600" dirty="0"/>
              <a:t>B</a:t>
            </a:r>
            <a:r>
              <a:rPr lang="en-US" sz="2600" dirty="0" smtClean="0"/>
              <a:t>e a member of the Academic Senate (view the list here</a:t>
            </a:r>
            <a:r>
              <a:rPr lang="en-US" sz="2600" dirty="0"/>
              <a:t>: </a:t>
            </a:r>
            <a:r>
              <a:rPr lang="en-US" sz="2600" dirty="0">
                <a:hlinkClick r:id="rId3"/>
              </a:rPr>
              <a:t>https://senate.ucsb.edu/about/membership</a:t>
            </a:r>
            <a:r>
              <a:rPr lang="en-US" sz="2600" dirty="0" smtClean="0">
                <a:hlinkClick r:id="rId3"/>
              </a:rPr>
              <a:t>/</a:t>
            </a:r>
            <a:r>
              <a:rPr lang="en-US" sz="2600" dirty="0" smtClean="0"/>
              <a:t>)</a:t>
            </a:r>
          </a:p>
          <a:p>
            <a:pPr eaLnBrk="1" hangingPunct="1">
              <a:buFont typeface="Wingdings" pitchFamily="2" charset="2"/>
              <a:buNone/>
            </a:pPr>
            <a:endParaRPr lang="en-US" sz="800" dirty="0" smtClean="0"/>
          </a:p>
          <a:p>
            <a:r>
              <a:rPr lang="en-US" sz="2600" dirty="0" smtClean="0"/>
              <a:t>Be available for consultation for duration of the project</a:t>
            </a:r>
          </a:p>
          <a:p>
            <a:pPr eaLnBrk="1" hangingPunct="1">
              <a:buFont typeface="Wingdings" pitchFamily="2" charset="2"/>
              <a:buNone/>
            </a:pPr>
            <a:endParaRPr lang="en-US" sz="800" dirty="0" smtClean="0"/>
          </a:p>
          <a:p>
            <a:r>
              <a:rPr lang="en-US" sz="2600" dirty="0" smtClean="0"/>
              <a:t>Mentor must submit a letter of endorsement </a:t>
            </a:r>
            <a:r>
              <a:rPr lang="en-US" sz="2600" dirty="0"/>
              <a:t>online in the URCA </a:t>
            </a:r>
            <a:r>
              <a:rPr lang="en-US" sz="2600" dirty="0" smtClean="0"/>
              <a:t>Grant System as </a:t>
            </a:r>
            <a:r>
              <a:rPr lang="en-US" sz="2600" dirty="0"/>
              <a:t>a PDF by 11:59 p.m. on Friday, November </a:t>
            </a:r>
            <a:r>
              <a:rPr lang="en-US" sz="2800" dirty="0" smtClean="0"/>
              <a:t>4</a:t>
            </a:r>
            <a:r>
              <a:rPr lang="en-US" sz="2600" dirty="0" smtClean="0"/>
              <a:t>, 2016.</a:t>
            </a:r>
            <a:endParaRPr lang="en-US" sz="2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a:xfrm>
            <a:off x="381000" y="304800"/>
            <a:ext cx="8015288" cy="914400"/>
          </a:xfrm>
        </p:spPr>
        <p:txBody>
          <a:bodyPr>
            <a:normAutofit/>
          </a:bodyPr>
          <a:lstStyle/>
          <a:p>
            <a:r>
              <a:rPr lang="en-US" sz="3500" dirty="0" smtClean="0"/>
              <a:t>Proposal</a:t>
            </a:r>
          </a:p>
        </p:txBody>
      </p:sp>
      <p:sp>
        <p:nvSpPr>
          <p:cNvPr id="8195" name="Content Placeholder 2"/>
          <p:cNvSpPr>
            <a:spLocks noGrp="1"/>
          </p:cNvSpPr>
          <p:nvPr>
            <p:ph idx="4294967295"/>
          </p:nvPr>
        </p:nvSpPr>
        <p:spPr>
          <a:xfrm>
            <a:off x="381000" y="1371600"/>
            <a:ext cx="8077200" cy="4724400"/>
          </a:xfrm>
        </p:spPr>
        <p:txBody>
          <a:bodyPr>
            <a:noAutofit/>
          </a:bodyPr>
          <a:lstStyle/>
          <a:p>
            <a:r>
              <a:rPr lang="en-US" sz="2600" dirty="0" smtClean="0"/>
              <a:t>Proposal instructions and forms found </a:t>
            </a:r>
            <a:r>
              <a:rPr lang="en-US" sz="2200" dirty="0">
                <a:hlinkClick r:id="rId3"/>
              </a:rPr>
              <a:t>http://</a:t>
            </a:r>
            <a:r>
              <a:rPr lang="en-US" sz="2200" dirty="0" smtClean="0">
                <a:hlinkClick r:id="rId3"/>
              </a:rPr>
              <a:t>www.duels.ucsb.edu/research/urca</a:t>
            </a:r>
            <a:endParaRPr lang="en-US" sz="2200" dirty="0" smtClean="0"/>
          </a:p>
          <a:p>
            <a:pPr marL="0" indent="0">
              <a:buNone/>
            </a:pPr>
            <a:endParaRPr lang="en-US" sz="1050" dirty="0"/>
          </a:p>
          <a:p>
            <a:r>
              <a:rPr lang="en-US" sz="2600" dirty="0" smtClean="0"/>
              <a:t>Proposal submitted electronically using the URCA Grant System, </a:t>
            </a:r>
          </a:p>
          <a:p>
            <a:pPr marL="0" indent="0">
              <a:buNone/>
            </a:pPr>
            <a:r>
              <a:rPr lang="en-US" sz="2600" dirty="0"/>
              <a:t> </a:t>
            </a:r>
            <a:r>
              <a:rPr lang="en-US" sz="2600" dirty="0" smtClean="0"/>
              <a:t>  </a:t>
            </a:r>
            <a:r>
              <a:rPr lang="en-US" sz="2200" dirty="0" smtClean="0">
                <a:solidFill>
                  <a:srgbClr val="FF0000"/>
                </a:solidFill>
                <a:hlinkClick r:id="rId4"/>
              </a:rPr>
              <a:t>https</a:t>
            </a:r>
            <a:r>
              <a:rPr lang="en-US" sz="2200" dirty="0">
                <a:solidFill>
                  <a:srgbClr val="FF0000"/>
                </a:solidFill>
                <a:hlinkClick r:id="rId4"/>
              </a:rPr>
              <a:t>://urca.apps.duels.ucsb.edu/</a:t>
            </a:r>
            <a:endParaRPr lang="en-US" sz="2200" dirty="0" smtClean="0">
              <a:solidFill>
                <a:srgbClr val="FF0000"/>
              </a:solidFill>
            </a:endParaRPr>
          </a:p>
          <a:p>
            <a:pPr marL="0" indent="0">
              <a:buNone/>
            </a:pPr>
            <a:endParaRPr lang="en-US" sz="800" dirty="0" smtClean="0"/>
          </a:p>
          <a:p>
            <a:r>
              <a:rPr lang="en-US" sz="2600" dirty="0" smtClean="0"/>
              <a:t>Will need </a:t>
            </a:r>
            <a:r>
              <a:rPr lang="en-US" sz="2600" dirty="0" err="1" smtClean="0"/>
              <a:t>UCSBnet</a:t>
            </a:r>
            <a:r>
              <a:rPr lang="en-US" sz="2600" dirty="0" smtClean="0"/>
              <a:t> ID and password to access system</a:t>
            </a:r>
          </a:p>
          <a:p>
            <a:pPr>
              <a:buFont typeface="Wingdings" pitchFamily="2" charset="2"/>
              <a:buNone/>
            </a:pPr>
            <a:endParaRPr lang="en-US" sz="800" dirty="0" smtClean="0"/>
          </a:p>
          <a:p>
            <a:r>
              <a:rPr lang="en-US" sz="2600" dirty="0" smtClean="0"/>
              <a:t>May access and update proposal on system until 11:59 p.m. on Friday, November </a:t>
            </a:r>
            <a:r>
              <a:rPr lang="en-US" dirty="0" smtClean="0"/>
              <a:t>4</a:t>
            </a:r>
            <a:r>
              <a:rPr lang="en-US" sz="2600" dirty="0" smtClean="0"/>
              <a:t>, 2016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eaLnBrk="1" hangingPunct="1"/>
            <a:r>
              <a:rPr lang="en-US" sz="3500" dirty="0" smtClean="0"/>
              <a:t>Proposal Components </a:t>
            </a:r>
          </a:p>
        </p:txBody>
      </p:sp>
      <p:sp>
        <p:nvSpPr>
          <p:cNvPr id="7171" name="Rectangle 3"/>
          <p:cNvSpPr>
            <a:spLocks noGrp="1" noChangeArrowheads="1"/>
          </p:cNvSpPr>
          <p:nvPr>
            <p:ph sz="quarter" idx="1"/>
          </p:nvPr>
        </p:nvSpPr>
        <p:spPr>
          <a:xfrm>
            <a:off x="457200" y="1447800"/>
            <a:ext cx="8077200" cy="4724400"/>
          </a:xfrm>
        </p:spPr>
        <p:txBody>
          <a:bodyPr>
            <a:normAutofit fontScale="85000" lnSpcReduction="20000"/>
          </a:bodyPr>
          <a:lstStyle/>
          <a:p>
            <a:pPr eaLnBrk="1" hangingPunct="1">
              <a:buFont typeface="Wingdings" pitchFamily="2" charset="2"/>
              <a:buNone/>
              <a:defRPr/>
            </a:pPr>
            <a:endParaRPr lang="en-US" sz="1600" dirty="0" smtClean="0"/>
          </a:p>
          <a:p>
            <a:pPr marL="971550" lvl="1" indent="-514350" eaLnBrk="1" hangingPunct="1">
              <a:buClr>
                <a:schemeClr val="accent2">
                  <a:lumMod val="50000"/>
                </a:schemeClr>
              </a:buClr>
              <a:buFont typeface="+mj-lt"/>
              <a:buAutoNum type="arabicPeriod"/>
              <a:defRPr/>
            </a:pPr>
            <a:r>
              <a:rPr lang="en-US" sz="3000" dirty="0" smtClean="0"/>
              <a:t>On-line Data Form</a:t>
            </a:r>
          </a:p>
          <a:p>
            <a:pPr marL="971550" lvl="1" indent="-514350" eaLnBrk="1" hangingPunct="1">
              <a:buClr>
                <a:schemeClr val="accent2">
                  <a:lumMod val="50000"/>
                </a:schemeClr>
              </a:buClr>
              <a:buFont typeface="+mj-lt"/>
              <a:buAutoNum type="arabicPeriod"/>
              <a:defRPr/>
            </a:pPr>
            <a:r>
              <a:rPr lang="en-US" sz="3000" dirty="0" smtClean="0"/>
              <a:t>Abstract of no more than 100 words</a:t>
            </a:r>
          </a:p>
          <a:p>
            <a:pPr marL="971550" lvl="1" indent="-514350" eaLnBrk="1" hangingPunct="1">
              <a:buClr>
                <a:schemeClr val="accent2">
                  <a:lumMod val="50000"/>
                </a:schemeClr>
              </a:buClr>
              <a:buFont typeface="+mj-lt"/>
              <a:buAutoNum type="arabicPeriod"/>
              <a:defRPr/>
            </a:pPr>
            <a:r>
              <a:rPr lang="en-US" sz="3000" dirty="0" smtClean="0"/>
              <a:t>Project plan limited to two pages standard margins  font size no smaller than 11 points</a:t>
            </a:r>
          </a:p>
          <a:p>
            <a:pPr marL="971550" lvl="1" indent="-514350" eaLnBrk="1" hangingPunct="1">
              <a:buClr>
                <a:schemeClr val="accent2">
                  <a:lumMod val="50000"/>
                </a:schemeClr>
              </a:buClr>
              <a:buFont typeface="+mj-lt"/>
              <a:buAutoNum type="arabicPeriod"/>
              <a:defRPr/>
            </a:pPr>
            <a:r>
              <a:rPr lang="en-US" sz="3000" dirty="0" smtClean="0"/>
              <a:t>Budget (must be on URCA Budget Form)</a:t>
            </a:r>
          </a:p>
          <a:p>
            <a:pPr marL="971550" lvl="1" indent="-514350" eaLnBrk="1" hangingPunct="1">
              <a:buClr>
                <a:schemeClr val="accent2">
                  <a:lumMod val="50000"/>
                </a:schemeClr>
              </a:buClr>
              <a:buFont typeface="+mj-lt"/>
              <a:buAutoNum type="arabicPeriod"/>
              <a:defRPr/>
            </a:pPr>
            <a:r>
              <a:rPr lang="en-US" sz="3000" dirty="0" smtClean="0"/>
              <a:t>Mentor’s endorsement letter</a:t>
            </a:r>
          </a:p>
          <a:p>
            <a:pPr eaLnBrk="1" hangingPunct="1">
              <a:buFont typeface="Wingdings" pitchFamily="2" charset="2"/>
              <a:buNone/>
              <a:defRPr/>
            </a:pPr>
            <a:endParaRPr lang="en-US" sz="3000" dirty="0" smtClean="0"/>
          </a:p>
          <a:p>
            <a:pPr>
              <a:buNone/>
              <a:defRPr/>
            </a:pPr>
            <a:r>
              <a:rPr lang="en-US" sz="3000" dirty="0"/>
              <a:t>	</a:t>
            </a:r>
            <a:r>
              <a:rPr lang="en-US" sz="3000" dirty="0" smtClean="0"/>
              <a:t>All </a:t>
            </a:r>
            <a:r>
              <a:rPr lang="en-US" sz="3000" dirty="0"/>
              <a:t>items are submitted online on the URCA Research Proposal Submission System (1-4 by the student and 5 by the mentor</a:t>
            </a:r>
            <a:r>
              <a:rPr lang="en-US" sz="3000" dirty="0" smtClean="0"/>
              <a:t>): </a:t>
            </a:r>
            <a:r>
              <a:rPr lang="en-US" sz="2800" dirty="0">
                <a:solidFill>
                  <a:srgbClr val="FF0000"/>
                </a:solidFill>
                <a:hlinkClick r:id="rId3"/>
              </a:rPr>
              <a:t>https://urca.apps.duels.ucsb.edu/</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p:txBody>
          <a:bodyPr>
            <a:normAutofit/>
          </a:bodyPr>
          <a:lstStyle/>
          <a:p>
            <a:r>
              <a:rPr lang="en-US" sz="3500" dirty="0" smtClean="0"/>
              <a:t>On-line System Log In Page</a:t>
            </a:r>
          </a:p>
        </p:txBody>
      </p:sp>
      <p:pic>
        <p:nvPicPr>
          <p:cNvPr id="4" name="Content Placeholder 3"/>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685800" y="1524000"/>
            <a:ext cx="7380669" cy="44196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a:bodyPr>
          <a:lstStyle/>
          <a:p>
            <a:r>
              <a:rPr lang="en-US" sz="3500" dirty="0" smtClean="0"/>
              <a:t>Data Form</a:t>
            </a:r>
          </a:p>
        </p:txBody>
      </p:sp>
      <p:pic>
        <p:nvPicPr>
          <p:cNvPr id="1027" name="Picture 3" descr="C:\Users\User\Desktop\URCA grant proposal screen shot 1.png"/>
          <p:cNvPicPr>
            <a:picLocks noChangeAspect="1" noChangeArrowheads="1"/>
          </p:cNvPicPr>
          <p:nvPr/>
        </p:nvPicPr>
        <p:blipFill rotWithShape="1">
          <a:blip r:embed="rId3">
            <a:extLst>
              <a:ext uri="{28A0092B-C50C-407E-A947-70E740481C1C}">
                <a14:useLocalDpi xmlns:a14="http://schemas.microsoft.com/office/drawing/2010/main" val="0"/>
              </a:ext>
            </a:extLst>
          </a:blip>
          <a:srcRect t="13720" r="22752"/>
          <a:stretch/>
        </p:blipFill>
        <p:spPr bwMode="auto">
          <a:xfrm>
            <a:off x="533400" y="1752600"/>
            <a:ext cx="7407613" cy="3813243"/>
          </a:xfrm>
          <a:prstGeom prst="rect">
            <a:avLst/>
          </a:prstGeom>
          <a:solidFill>
            <a:schemeClr val="accent2"/>
          </a:solid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r>
              <a:rPr lang="en-US" sz="3500" dirty="0" smtClean="0"/>
              <a:t>Data Form</a:t>
            </a:r>
          </a:p>
        </p:txBody>
      </p:sp>
      <p:sp>
        <p:nvSpPr>
          <p:cNvPr id="2" name="Rectangle 1"/>
          <p:cNvSpPr/>
          <p:nvPr/>
        </p:nvSpPr>
        <p:spPr>
          <a:xfrm>
            <a:off x="3810000" y="5763090"/>
            <a:ext cx="3048000" cy="18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Users\User\Desktop\URCA grant proposal screen shot 2.png"/>
          <p:cNvPicPr>
            <a:picLocks noChangeAspect="1" noChangeArrowheads="1"/>
          </p:cNvPicPr>
          <p:nvPr/>
        </p:nvPicPr>
        <p:blipFill rotWithShape="1">
          <a:blip r:embed="rId3">
            <a:extLst>
              <a:ext uri="{28A0092B-C50C-407E-A947-70E740481C1C}">
                <a14:useLocalDpi xmlns:a14="http://schemas.microsoft.com/office/drawing/2010/main" val="0"/>
              </a:ext>
            </a:extLst>
          </a:blip>
          <a:srcRect l="1274"/>
          <a:stretch/>
        </p:blipFill>
        <p:spPr bwMode="auto">
          <a:xfrm>
            <a:off x="490126" y="1752600"/>
            <a:ext cx="7663274" cy="3581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F0000"/>
      </a:hlink>
      <a:folHlink>
        <a:srgbClr val="85DFD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2011</TotalTime>
  <Words>1403</Words>
  <Application>Microsoft Office PowerPoint</Application>
  <PresentationFormat>On-screen Show (4:3)</PresentationFormat>
  <Paragraphs>333</Paragraphs>
  <Slides>34</Slides>
  <Notes>32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Arial</vt:lpstr>
      <vt:lpstr>Calibri</vt:lpstr>
      <vt:lpstr>Century Schoolbook</vt:lpstr>
      <vt:lpstr>Garamond</vt:lpstr>
      <vt:lpstr>Times New Roman</vt:lpstr>
      <vt:lpstr>Wingdings</vt:lpstr>
      <vt:lpstr>Wingdings 2</vt:lpstr>
      <vt:lpstr>Oriel</vt:lpstr>
      <vt:lpstr>URCA Grant Proposal Workshop</vt:lpstr>
      <vt:lpstr>Who is Eligible to Apply?</vt:lpstr>
      <vt:lpstr>Development of a Project</vt:lpstr>
      <vt:lpstr>Mentor</vt:lpstr>
      <vt:lpstr>Proposal</vt:lpstr>
      <vt:lpstr>Proposal Components </vt:lpstr>
      <vt:lpstr>On-line System Log In Page</vt:lpstr>
      <vt:lpstr>Data Form</vt:lpstr>
      <vt:lpstr>Data Form</vt:lpstr>
      <vt:lpstr>Abstract</vt:lpstr>
      <vt:lpstr>On-line Abstract Section</vt:lpstr>
      <vt:lpstr>Project Plan Should Address</vt:lpstr>
      <vt:lpstr>Specific Aims</vt:lpstr>
      <vt:lpstr>Research Design and Methods</vt:lpstr>
      <vt:lpstr>Background and Significance</vt:lpstr>
      <vt:lpstr>Timeline</vt:lpstr>
      <vt:lpstr>Human Subjects</vt:lpstr>
      <vt:lpstr>Project Plan Submission</vt:lpstr>
      <vt:lpstr>Budget</vt:lpstr>
      <vt:lpstr>Budget Components</vt:lpstr>
      <vt:lpstr>General Supplies</vt:lpstr>
      <vt:lpstr>Other Costs</vt:lpstr>
      <vt:lpstr>Payment of Subjects</vt:lpstr>
      <vt:lpstr>Travel</vt:lpstr>
      <vt:lpstr>Sample Budget</vt:lpstr>
      <vt:lpstr>Sample Budget with Travel </vt:lpstr>
      <vt:lpstr>More Budget!</vt:lpstr>
      <vt:lpstr>Budget Form Submission </vt:lpstr>
      <vt:lpstr>Financial aid</vt:lpstr>
      <vt:lpstr>Mentor Letter of Support</vt:lpstr>
      <vt:lpstr>A Good Proposal </vt:lpstr>
      <vt:lpstr>Timeline</vt:lpstr>
      <vt:lpstr>LabRATS – Sustainability Program</vt:lpstr>
      <vt:lpstr>Questions? </vt:lpstr>
    </vt:vector>
  </TitlesOfParts>
  <Company>UCSB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URCA Grant Proposal Workshop</dc:title>
  <dc:creator>baseimage</dc:creator>
  <cp:lastModifiedBy>User</cp:lastModifiedBy>
  <cp:revision>181</cp:revision>
  <cp:lastPrinted>2015-07-22T15:27:32Z</cp:lastPrinted>
  <dcterms:created xsi:type="dcterms:W3CDTF">2006-10-03T22:20:33Z</dcterms:created>
  <dcterms:modified xsi:type="dcterms:W3CDTF">2016-10-10T21:01:47Z</dcterms:modified>
</cp:coreProperties>
</file>